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6" r:id="rId3"/>
    <p:sldId id="257" r:id="rId4"/>
    <p:sldId id="258" r:id="rId5"/>
    <p:sldId id="260" r:id="rId6"/>
    <p:sldId id="261" r:id="rId7"/>
    <p:sldId id="262" r:id="rId8"/>
    <p:sldId id="263" r:id="rId9"/>
    <p:sldId id="266" r:id="rId10"/>
    <p:sldId id="264" r:id="rId11"/>
    <p:sldId id="259" r:id="rId12"/>
    <p:sldId id="265" r:id="rId13"/>
    <p:sldId id="269" r:id="rId14"/>
    <p:sldId id="268" r:id="rId15"/>
    <p:sldId id="272" r:id="rId16"/>
    <p:sldId id="270" r:id="rId17"/>
    <p:sldId id="273" r:id="rId18"/>
    <p:sldId id="271" r:id="rId19"/>
    <p:sldId id="267"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84" autoAdjust="0"/>
  </p:normalViewPr>
  <p:slideViewPr>
    <p:cSldViewPr>
      <p:cViewPr>
        <p:scale>
          <a:sx n="100" d="100"/>
          <a:sy n="100" d="100"/>
        </p:scale>
        <p:origin x="-72" y="486"/>
      </p:cViewPr>
      <p:guideLst>
        <p:guide orient="horz" pos="2160"/>
        <p:guide pos="2880"/>
      </p:guideLst>
    </p:cSldViewPr>
  </p:slideViewPr>
  <p:outlineViewPr>
    <p:cViewPr>
      <p:scale>
        <a:sx n="33" d="100"/>
        <a:sy n="33" d="100"/>
      </p:scale>
      <p:origin x="66" y="204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3B3BD-A9B4-483B-8B31-16C71BB2125F}" type="datetimeFigureOut">
              <a:rPr lang="en-US" smtClean="0"/>
              <a:t>11/19/2015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66494B-A976-4F09-9F96-F02E27AA734E}" type="slidenum">
              <a:rPr lang="en-US" smtClean="0"/>
              <a:t>‹#›</a:t>
            </a:fld>
            <a:endParaRPr lang="en-US"/>
          </a:p>
        </p:txBody>
      </p:sp>
    </p:spTree>
    <p:extLst>
      <p:ext uri="{BB962C8B-B14F-4D97-AF65-F5344CB8AC3E}">
        <p14:creationId xmlns:p14="http://schemas.microsoft.com/office/powerpoint/2010/main" val="2238919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835C7B-4CB6-42F2-89FA-3E9ECAEA4C82}" type="datetimeFigureOut">
              <a:rPr lang="en-US" smtClean="0"/>
              <a:t>11/19/2015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D4B91-74B8-45AA-8873-A060415398D4}" type="slidenum">
              <a:rPr lang="en-US" smtClean="0"/>
              <a:t>‹#›</a:t>
            </a:fld>
            <a:endParaRPr lang="en-US"/>
          </a:p>
        </p:txBody>
      </p:sp>
    </p:spTree>
    <p:extLst>
      <p:ext uri="{BB962C8B-B14F-4D97-AF65-F5344CB8AC3E}">
        <p14:creationId xmlns:p14="http://schemas.microsoft.com/office/powerpoint/2010/main" val="57734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a:t>
            </a:fld>
            <a:endParaRPr lang="en-US"/>
          </a:p>
        </p:txBody>
      </p:sp>
    </p:spTree>
    <p:extLst>
      <p:ext uri="{BB962C8B-B14F-4D97-AF65-F5344CB8AC3E}">
        <p14:creationId xmlns:p14="http://schemas.microsoft.com/office/powerpoint/2010/main" val="131477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10</a:t>
            </a:fld>
            <a:endParaRPr lang="en-US"/>
          </a:p>
        </p:txBody>
      </p:sp>
    </p:spTree>
    <p:extLst>
      <p:ext uri="{BB962C8B-B14F-4D97-AF65-F5344CB8AC3E}">
        <p14:creationId xmlns:p14="http://schemas.microsoft.com/office/powerpoint/2010/main" val="3634140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11</a:t>
            </a:fld>
            <a:endParaRPr lang="en-US"/>
          </a:p>
        </p:txBody>
      </p:sp>
    </p:spTree>
    <p:extLst>
      <p:ext uri="{BB962C8B-B14F-4D97-AF65-F5344CB8AC3E}">
        <p14:creationId xmlns:p14="http://schemas.microsoft.com/office/powerpoint/2010/main" val="3171909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12</a:t>
            </a:fld>
            <a:endParaRPr lang="en-US"/>
          </a:p>
        </p:txBody>
      </p:sp>
    </p:spTree>
    <p:extLst>
      <p:ext uri="{BB962C8B-B14F-4D97-AF65-F5344CB8AC3E}">
        <p14:creationId xmlns:p14="http://schemas.microsoft.com/office/powerpoint/2010/main" val="2517725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13</a:t>
            </a:fld>
            <a:endParaRPr lang="en-US"/>
          </a:p>
        </p:txBody>
      </p:sp>
    </p:spTree>
    <p:extLst>
      <p:ext uri="{BB962C8B-B14F-4D97-AF65-F5344CB8AC3E}">
        <p14:creationId xmlns:p14="http://schemas.microsoft.com/office/powerpoint/2010/main" val="1738848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D4B91-74B8-45AA-8873-A060415398D4}" type="slidenum">
              <a:rPr lang="en-US" smtClean="0"/>
              <a:t>14</a:t>
            </a:fld>
            <a:endParaRPr lang="en-US"/>
          </a:p>
        </p:txBody>
      </p:sp>
    </p:spTree>
    <p:extLst>
      <p:ext uri="{BB962C8B-B14F-4D97-AF65-F5344CB8AC3E}">
        <p14:creationId xmlns:p14="http://schemas.microsoft.com/office/powerpoint/2010/main" val="3190130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15</a:t>
            </a:fld>
            <a:endParaRPr lang="en-US"/>
          </a:p>
        </p:txBody>
      </p:sp>
    </p:spTree>
    <p:extLst>
      <p:ext uri="{BB962C8B-B14F-4D97-AF65-F5344CB8AC3E}">
        <p14:creationId xmlns:p14="http://schemas.microsoft.com/office/powerpoint/2010/main" val="1730703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16</a:t>
            </a:fld>
            <a:endParaRPr lang="en-US"/>
          </a:p>
        </p:txBody>
      </p:sp>
    </p:spTree>
    <p:extLst>
      <p:ext uri="{BB962C8B-B14F-4D97-AF65-F5344CB8AC3E}">
        <p14:creationId xmlns:p14="http://schemas.microsoft.com/office/powerpoint/2010/main" val="2879077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17</a:t>
            </a:fld>
            <a:endParaRPr lang="en-US"/>
          </a:p>
        </p:txBody>
      </p:sp>
    </p:spTree>
    <p:extLst>
      <p:ext uri="{BB962C8B-B14F-4D97-AF65-F5344CB8AC3E}">
        <p14:creationId xmlns:p14="http://schemas.microsoft.com/office/powerpoint/2010/main" val="1592719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18</a:t>
            </a:fld>
            <a:endParaRPr lang="en-US"/>
          </a:p>
        </p:txBody>
      </p:sp>
    </p:spTree>
    <p:extLst>
      <p:ext uri="{BB962C8B-B14F-4D97-AF65-F5344CB8AC3E}">
        <p14:creationId xmlns:p14="http://schemas.microsoft.com/office/powerpoint/2010/main" val="1412116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19</a:t>
            </a:fld>
            <a:endParaRPr lang="en-US"/>
          </a:p>
        </p:txBody>
      </p:sp>
    </p:spTree>
    <p:extLst>
      <p:ext uri="{BB962C8B-B14F-4D97-AF65-F5344CB8AC3E}">
        <p14:creationId xmlns:p14="http://schemas.microsoft.com/office/powerpoint/2010/main" val="3257612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2</a:t>
            </a:fld>
            <a:endParaRPr lang="en-US"/>
          </a:p>
        </p:txBody>
      </p:sp>
    </p:spTree>
    <p:extLst>
      <p:ext uri="{BB962C8B-B14F-4D97-AF65-F5344CB8AC3E}">
        <p14:creationId xmlns:p14="http://schemas.microsoft.com/office/powerpoint/2010/main" val="2686765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20</a:t>
            </a:fld>
            <a:endParaRPr lang="en-US"/>
          </a:p>
        </p:txBody>
      </p:sp>
    </p:spTree>
    <p:extLst>
      <p:ext uri="{BB962C8B-B14F-4D97-AF65-F5344CB8AC3E}">
        <p14:creationId xmlns:p14="http://schemas.microsoft.com/office/powerpoint/2010/main" val="3205193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3</a:t>
            </a:fld>
            <a:endParaRPr lang="en-US"/>
          </a:p>
        </p:txBody>
      </p:sp>
    </p:spTree>
    <p:extLst>
      <p:ext uri="{BB962C8B-B14F-4D97-AF65-F5344CB8AC3E}">
        <p14:creationId xmlns:p14="http://schemas.microsoft.com/office/powerpoint/2010/main" val="2686765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4</a:t>
            </a:fld>
            <a:endParaRPr lang="en-US"/>
          </a:p>
        </p:txBody>
      </p:sp>
    </p:spTree>
    <p:extLst>
      <p:ext uri="{BB962C8B-B14F-4D97-AF65-F5344CB8AC3E}">
        <p14:creationId xmlns:p14="http://schemas.microsoft.com/office/powerpoint/2010/main" val="412069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D4B91-74B8-45AA-8873-A060415398D4}" type="slidenum">
              <a:rPr lang="en-US" smtClean="0"/>
              <a:t>5</a:t>
            </a:fld>
            <a:endParaRPr lang="en-US"/>
          </a:p>
        </p:txBody>
      </p:sp>
    </p:spTree>
    <p:extLst>
      <p:ext uri="{BB962C8B-B14F-4D97-AF65-F5344CB8AC3E}">
        <p14:creationId xmlns:p14="http://schemas.microsoft.com/office/powerpoint/2010/main" val="1687650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6</a:t>
            </a:fld>
            <a:endParaRPr lang="en-US"/>
          </a:p>
        </p:txBody>
      </p:sp>
    </p:spTree>
    <p:extLst>
      <p:ext uri="{BB962C8B-B14F-4D97-AF65-F5344CB8AC3E}">
        <p14:creationId xmlns:p14="http://schemas.microsoft.com/office/powerpoint/2010/main" val="3519756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7</a:t>
            </a:fld>
            <a:endParaRPr lang="en-US"/>
          </a:p>
        </p:txBody>
      </p:sp>
    </p:spTree>
    <p:extLst>
      <p:ext uri="{BB962C8B-B14F-4D97-AF65-F5344CB8AC3E}">
        <p14:creationId xmlns:p14="http://schemas.microsoft.com/office/powerpoint/2010/main" val="2596245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8</a:t>
            </a:fld>
            <a:endParaRPr lang="en-US"/>
          </a:p>
        </p:txBody>
      </p:sp>
    </p:spTree>
    <p:extLst>
      <p:ext uri="{BB962C8B-B14F-4D97-AF65-F5344CB8AC3E}">
        <p14:creationId xmlns:p14="http://schemas.microsoft.com/office/powerpoint/2010/main" val="355731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D4B91-74B8-45AA-8873-A060415398D4}" type="slidenum">
              <a:rPr lang="en-US" smtClean="0"/>
              <a:t>9</a:t>
            </a:fld>
            <a:endParaRPr lang="en-US"/>
          </a:p>
        </p:txBody>
      </p:sp>
    </p:spTree>
    <p:extLst>
      <p:ext uri="{BB962C8B-B14F-4D97-AF65-F5344CB8AC3E}">
        <p14:creationId xmlns:p14="http://schemas.microsoft.com/office/powerpoint/2010/main" val="259564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32CA896-2AA4-4E40-B2F1-4473BBE0CE28}" type="datetimeFigureOut">
              <a:rPr lang="en-US" smtClean="0"/>
              <a:t>11/19/2015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2A2B49B-4879-4E32-9CA9-25B53D90EE3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CA896-2AA4-4E40-B2F1-4473BBE0CE28}"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CA896-2AA4-4E40-B2F1-4473BBE0CE28}"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CA896-2AA4-4E40-B2F1-4473BBE0CE28}"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CA896-2AA4-4E40-B2F1-4473BBE0CE28}"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2CA896-2AA4-4E40-B2F1-4473BBE0CE28}"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2B49B-4879-4E32-9CA9-25B53D90EE3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2CA896-2AA4-4E40-B2F1-4473BBE0CE28}"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CA896-2AA4-4E40-B2F1-4473BBE0CE28}"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CA896-2AA4-4E40-B2F1-4473BBE0CE28}"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2CA896-2AA4-4E40-B2F1-4473BBE0CE28}" type="datetimeFigureOut">
              <a:rPr lang="en-US" smtClean="0"/>
              <a:t>11/19/2015</a:t>
            </a:fld>
            <a:endParaRPr lang="en-US"/>
          </a:p>
        </p:txBody>
      </p:sp>
      <p:sp>
        <p:nvSpPr>
          <p:cNvPr id="7" name="Slide Number Placeholder 6"/>
          <p:cNvSpPr>
            <a:spLocks noGrp="1"/>
          </p:cNvSpPr>
          <p:nvPr>
            <p:ph type="sldNum" sz="quarter" idx="12"/>
          </p:nvPr>
        </p:nvSpPr>
        <p:spPr/>
        <p:txBody>
          <a:bodyPr/>
          <a:lstStyle/>
          <a:p>
            <a:fld id="{E2A2B49B-4879-4E32-9CA9-25B53D90EE3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CA896-2AA4-4E40-B2F1-4473BBE0CE28}" type="datetimeFigureOut">
              <a:rPr lang="en-US" smtClean="0"/>
              <a:t>11/19/2015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2A2B49B-4879-4E32-9CA9-25B53D90EE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32CA896-2AA4-4E40-B2F1-4473BBE0CE28}" type="datetimeFigureOut">
              <a:rPr lang="en-US" smtClean="0"/>
              <a:t>11/19/2015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2A2B49B-4879-4E32-9CA9-25B53D90EE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slide" Target="slide2.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hyperlink" Target="http://education.gale.com/l-lawr54429/SearchResults.aspx?CurrPage=2&amp;CategoryId=3&amp;Sort=RELEVANCE&amp;PrevSort=RELEVANCE&amp;SortAsc=True" TargetMode="External"/><Relationship Id="rId7"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hyperlink" Target="http://payroll.intuit.com/" TargetMode="External"/><Relationship Id="rId4" Type="http://schemas.openxmlformats.org/officeDocument/2006/relationships/hyperlink" Target="http://www.quickbooksonline.com/"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4.xml"/><Relationship Id="rId7" Type="http://schemas.openxmlformats.org/officeDocument/2006/relationships/slide" Target="slide1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5.xml"/><Relationship Id="rId4" Type="http://schemas.openxmlformats.org/officeDocument/2006/relationships/slide" Target="slide16.xml"/><Relationship Id="rId9"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hyperlink" Target="https://ecorp.sos.ga.gov/" TargetMode="External"/><Relationship Id="rId7"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entrepreneur.com/bestbanks" TargetMode="External"/><Relationship Id="rId5" Type="http://schemas.openxmlformats.org/officeDocument/2006/relationships/hyperlink" Target="http://www.sba.gov/" TargetMode="External"/><Relationship Id="rId4" Type="http://schemas.openxmlformats.org/officeDocument/2006/relationships/hyperlink" Target="http://www.irs.gov/"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3.xml"/><Relationship Id="rId7" Type="http://schemas.openxmlformats.org/officeDocument/2006/relationships/slide" Target="slide1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0.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hyperlink" Target="http://www.irs.gov/Businesses/Small-Businesses-&amp;-Self-Employed/Independent-Contractor-Self-Employed-or-Employee" TargetMode="External"/><Relationship Id="rId7"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dol.state.ga.us/pdf/forms/dol1a.pdf" TargetMode="External"/><Relationship Id="rId5" Type="http://schemas.openxmlformats.org/officeDocument/2006/relationships/hyperlink" Target="https://gtc.dor.ga.gov/_/#2" TargetMode="External"/><Relationship Id="rId4" Type="http://schemas.openxmlformats.org/officeDocument/2006/relationships/hyperlink" Target="http://www.irs.gov/Businesses/Small-Businesses-&amp;-Self-Employed/Apply-for-an-Employer-Identification-Number-(EIN)-Onl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0" y="3048000"/>
            <a:ext cx="3810000" cy="2057400"/>
          </a:xfrm>
        </p:spPr>
        <p:txBody>
          <a:bodyPr>
            <a:noAutofit/>
          </a:bodyPr>
          <a:lstStyle/>
          <a:p>
            <a:pPr algn="ctr"/>
            <a:r>
              <a:rPr lang="en-US" sz="6500" dirty="0" smtClean="0">
                <a:latin typeface="Cooper Black" pitchFamily="18" charset="0"/>
              </a:rPr>
              <a:t>Business Basics</a:t>
            </a:r>
            <a:endParaRPr lang="en-US" sz="6500" dirty="0">
              <a:latin typeface="Cooper Black" pitchFamily="18" charset="0"/>
            </a:endParaRPr>
          </a:p>
        </p:txBody>
      </p:sp>
      <p:sp>
        <p:nvSpPr>
          <p:cNvPr id="3" name="Subtitle 2"/>
          <p:cNvSpPr>
            <a:spLocks noGrp="1"/>
          </p:cNvSpPr>
          <p:nvPr>
            <p:ph type="subTitle" idx="1"/>
          </p:nvPr>
        </p:nvSpPr>
        <p:spPr>
          <a:xfrm>
            <a:off x="0" y="4572000"/>
            <a:ext cx="4800600" cy="2057400"/>
          </a:xfrm>
        </p:spPr>
        <p:txBody>
          <a:bodyPr>
            <a:normAutofit fontScale="77500" lnSpcReduction="20000"/>
          </a:bodyPr>
          <a:lstStyle/>
          <a:p>
            <a:r>
              <a:rPr lang="en-US" sz="2800" b="1" dirty="0" smtClean="0"/>
              <a:t>Presented by:</a:t>
            </a:r>
            <a:endParaRPr lang="en-US" sz="2800" b="1" dirty="0"/>
          </a:p>
          <a:p>
            <a:r>
              <a:rPr lang="en-US" sz="2800" b="1" dirty="0" smtClean="0"/>
              <a:t>Maya K. L. Sims, CPA, MAF</a:t>
            </a:r>
          </a:p>
          <a:p>
            <a:r>
              <a:rPr lang="en-US" sz="2800" b="1" dirty="0"/>
              <a:t> </a:t>
            </a:r>
            <a:r>
              <a:rPr lang="en-US" sz="2800" b="1" dirty="0" smtClean="0"/>
              <a:t>Office @: Ahmed H. Zaki, CPA, PC</a:t>
            </a:r>
          </a:p>
          <a:p>
            <a:r>
              <a:rPr lang="en-US" sz="2800" b="1" dirty="0" smtClean="0"/>
              <a:t>678-957-1913 (office)</a:t>
            </a:r>
          </a:p>
          <a:p>
            <a:r>
              <a:rPr lang="en-US" sz="2800" b="1" dirty="0" smtClean="0"/>
              <a:t>Maya@ZakiCPA.com</a:t>
            </a:r>
          </a:p>
          <a:p>
            <a:endParaRPr lang="en-US" sz="2800" dirty="0"/>
          </a:p>
        </p:txBody>
      </p:sp>
      <p:pic>
        <p:nvPicPr>
          <p:cNvPr id="1026" name="Picture 2" descr="C:\Program Files (x86)\Microsoft Office\MEDIA\CAGCAT10\j023301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838200"/>
            <a:ext cx="2787548" cy="283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95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pPr algn="ctr"/>
            <a:r>
              <a:rPr lang="en-US" dirty="0" smtClean="0"/>
              <a:t>Autonomy &amp; Record Keeping</a:t>
            </a:r>
            <a:endParaRPr lang="en-US" dirty="0"/>
          </a:p>
        </p:txBody>
      </p:sp>
      <p:sp>
        <p:nvSpPr>
          <p:cNvPr id="3" name="Content Placeholder 2"/>
          <p:cNvSpPr>
            <a:spLocks noGrp="1"/>
          </p:cNvSpPr>
          <p:nvPr>
            <p:ph idx="1"/>
          </p:nvPr>
        </p:nvSpPr>
        <p:spPr/>
        <p:txBody>
          <a:bodyPr/>
          <a:lstStyle/>
          <a:p>
            <a:r>
              <a:rPr lang="en-US" dirty="0" smtClean="0"/>
              <a:t>Keeping detailed notes when making major decisions or setting policies and procedures.</a:t>
            </a:r>
          </a:p>
          <a:p>
            <a:r>
              <a:rPr lang="en-US" dirty="0" smtClean="0"/>
              <a:t>DO NOT comingle funds</a:t>
            </a:r>
          </a:p>
          <a:p>
            <a:r>
              <a:rPr lang="en-US" dirty="0" smtClean="0">
                <a:hlinkClick r:id="rId3" action="ppaction://hlinksldjump"/>
              </a:rPr>
              <a:t>Establish separate Checking and Credit Card Accounts</a:t>
            </a:r>
            <a:endParaRPr lang="en-US" dirty="0" smtClean="0"/>
          </a:p>
          <a:p>
            <a:r>
              <a:rPr lang="en-US" dirty="0" smtClean="0">
                <a:hlinkClick r:id="rId4" action="ppaction://hlinksldjump"/>
              </a:rPr>
              <a:t>Automate your accounting records</a:t>
            </a:r>
            <a:endParaRPr lang="en-US" dirty="0"/>
          </a:p>
        </p:txBody>
      </p:sp>
      <p:pic>
        <p:nvPicPr>
          <p:cNvPr id="4" name="Picture 2" descr="C:\Program Files (x86)\Microsoft Office\MEDIA\OFFICE14\Bullets\BD21298_.gif">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237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Bank &amp; Credit Card Accounts</a:t>
            </a:r>
            <a:endParaRPr lang="en-US" dirty="0"/>
          </a:p>
        </p:txBody>
      </p:sp>
      <p:sp>
        <p:nvSpPr>
          <p:cNvPr id="3" name="Content Placeholder 2"/>
          <p:cNvSpPr>
            <a:spLocks noGrp="1"/>
          </p:cNvSpPr>
          <p:nvPr>
            <p:ph idx="1"/>
          </p:nvPr>
        </p:nvSpPr>
        <p:spPr>
          <a:xfrm>
            <a:off x="609600" y="1905000"/>
            <a:ext cx="7924800" cy="4419600"/>
          </a:xfrm>
        </p:spPr>
        <p:txBody>
          <a:bodyPr>
            <a:normAutofit fontScale="85000" lnSpcReduction="20000"/>
          </a:bodyPr>
          <a:lstStyle/>
          <a:p>
            <a:r>
              <a:rPr lang="en-US" dirty="0" smtClean="0">
                <a:latin typeface="+mj-lt"/>
              </a:rPr>
              <a:t>I always recommend that a </a:t>
            </a:r>
            <a:r>
              <a:rPr lang="en-US" b="1" u="sng" dirty="0" smtClean="0">
                <a:latin typeface="+mj-lt"/>
              </a:rPr>
              <a:t>separate dedicated checking account</a:t>
            </a:r>
            <a:r>
              <a:rPr lang="en-US" dirty="0" smtClean="0">
                <a:latin typeface="+mj-lt"/>
              </a:rPr>
              <a:t>  </a:t>
            </a:r>
            <a:r>
              <a:rPr lang="en-US" b="1" u="sng" dirty="0" smtClean="0">
                <a:latin typeface="+mj-lt"/>
              </a:rPr>
              <a:t>and credit cards </a:t>
            </a:r>
            <a:r>
              <a:rPr lang="en-US" dirty="0" smtClean="0">
                <a:latin typeface="+mj-lt"/>
              </a:rPr>
              <a:t>(if you use them) are set up even if it is set up as a DBA.  This helps with accounting and tracking and making sure that business transactions are kept separate from personal transactions.  </a:t>
            </a:r>
          </a:p>
          <a:p>
            <a:r>
              <a:rPr lang="en-US" dirty="0" smtClean="0">
                <a:latin typeface="+mj-lt"/>
              </a:rPr>
              <a:t>When you automate most banks have online banking and many have integration tools to </a:t>
            </a:r>
            <a:r>
              <a:rPr lang="en-US" b="1" u="sng" dirty="0" smtClean="0">
                <a:latin typeface="+mj-lt"/>
              </a:rPr>
              <a:t>download transactions </a:t>
            </a:r>
            <a:r>
              <a:rPr lang="en-US" dirty="0" smtClean="0">
                <a:latin typeface="+mj-lt"/>
              </a:rPr>
              <a:t>directly from your bank reducing data entry time by up to 60%+.</a:t>
            </a:r>
          </a:p>
          <a:p>
            <a:r>
              <a:rPr lang="en-US" dirty="0" smtClean="0">
                <a:latin typeface="+mj-lt"/>
              </a:rPr>
              <a:t>What you may need to set up checking account:</a:t>
            </a:r>
          </a:p>
          <a:p>
            <a:pPr lvl="1"/>
            <a:r>
              <a:rPr lang="en-US" dirty="0" smtClean="0">
                <a:latin typeface="+mj-lt"/>
              </a:rPr>
              <a:t>Incorporation documents (Corporations) or Organization documents (LLC)</a:t>
            </a:r>
          </a:p>
          <a:p>
            <a:pPr lvl="1"/>
            <a:r>
              <a:rPr lang="en-US" dirty="0" smtClean="0">
                <a:latin typeface="+mj-lt"/>
              </a:rPr>
              <a:t>EIN</a:t>
            </a:r>
          </a:p>
          <a:p>
            <a:pPr lvl="1"/>
            <a:r>
              <a:rPr lang="en-US" dirty="0" smtClean="0">
                <a:latin typeface="+mj-lt"/>
              </a:rPr>
              <a:t>Business License</a:t>
            </a:r>
          </a:p>
          <a:p>
            <a:r>
              <a:rPr lang="en-US" b="1" u="sng" dirty="0" smtClean="0">
                <a:latin typeface="+mj-lt"/>
              </a:rPr>
              <a:t>Advantages of Debit Card over Checks</a:t>
            </a:r>
            <a:endParaRPr lang="en-US" b="1" u="sng" dirty="0">
              <a:latin typeface="+mj-lt"/>
            </a:endParaRPr>
          </a:p>
          <a:p>
            <a:r>
              <a:rPr lang="en-US" b="1" u="sng" dirty="0" smtClean="0">
                <a:latin typeface="+mj-lt"/>
              </a:rPr>
              <a:t>Pitfalls of Co-mingling funds</a:t>
            </a:r>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405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338510" cy="496336"/>
          </a:xfrm>
        </p:spPr>
        <p:txBody>
          <a:bodyPr>
            <a:normAutofit fontScale="90000"/>
          </a:bodyPr>
          <a:lstStyle/>
          <a:p>
            <a:pPr algn="ctr"/>
            <a:r>
              <a:rPr lang="en-US" sz="3000" dirty="0" smtClean="0"/>
              <a:t>Automate Your Accounting Records</a:t>
            </a:r>
            <a:endParaRPr lang="en-US" sz="3000" dirty="0"/>
          </a:p>
        </p:txBody>
      </p:sp>
      <p:sp>
        <p:nvSpPr>
          <p:cNvPr id="3" name="Content Placeholder 2"/>
          <p:cNvSpPr>
            <a:spLocks noGrp="1"/>
          </p:cNvSpPr>
          <p:nvPr>
            <p:ph idx="1"/>
          </p:nvPr>
        </p:nvSpPr>
        <p:spPr>
          <a:xfrm>
            <a:off x="762000" y="1752600"/>
            <a:ext cx="7058809" cy="4080029"/>
          </a:xfrm>
        </p:spPr>
        <p:txBody>
          <a:bodyPr>
            <a:normAutofit fontScale="85000" lnSpcReduction="10000"/>
          </a:bodyPr>
          <a:lstStyle/>
          <a:p>
            <a:pPr marL="68580" indent="0" algn="ctr">
              <a:buNone/>
            </a:pPr>
            <a:r>
              <a:rPr lang="en-US" dirty="0" smtClean="0"/>
              <a:t>Work Smarter not Harder!</a:t>
            </a:r>
          </a:p>
          <a:p>
            <a:r>
              <a:rPr lang="en-US" dirty="0" smtClean="0"/>
              <a:t>Reduces data entry</a:t>
            </a:r>
          </a:p>
          <a:p>
            <a:r>
              <a:rPr lang="en-US" dirty="0" smtClean="0"/>
              <a:t>Makes reviews and projections easier</a:t>
            </a:r>
          </a:p>
          <a:p>
            <a:r>
              <a:rPr lang="en-US" dirty="0" smtClean="0"/>
              <a:t>Produces Income Statement and Balance sheet for year end tax reporting</a:t>
            </a:r>
          </a:p>
          <a:p>
            <a:r>
              <a:rPr lang="en-US" dirty="0" smtClean="0"/>
              <a:t>QuickBooks – Basic or Pro</a:t>
            </a:r>
          </a:p>
          <a:p>
            <a:pPr lvl="1"/>
            <a:r>
              <a:rPr lang="en-US" dirty="0" smtClean="0"/>
              <a:t>Free courses through public library.  </a:t>
            </a:r>
            <a:r>
              <a:rPr lang="en-US" dirty="0"/>
              <a:t>Gwinnett County Library: </a:t>
            </a:r>
            <a:r>
              <a:rPr lang="en-US" dirty="0">
                <a:hlinkClick r:id="rId3"/>
              </a:rPr>
              <a:t>http://</a:t>
            </a:r>
            <a:r>
              <a:rPr lang="en-US" dirty="0" smtClean="0">
                <a:hlinkClick r:id="rId3"/>
              </a:rPr>
              <a:t>education.gale.com/l-lawr54429/SearchResults.aspx?CurrPage=2&amp;CategoryId=3&amp;Sort=RELEVANCE&amp;PrevSort=RELEVANCE&amp;SortAsc=True</a:t>
            </a:r>
            <a:r>
              <a:rPr lang="en-US" dirty="0" smtClean="0"/>
              <a:t> </a:t>
            </a:r>
          </a:p>
          <a:p>
            <a:r>
              <a:rPr lang="en-US" dirty="0" smtClean="0"/>
              <a:t>QuickBooks Online  - (</a:t>
            </a:r>
            <a:r>
              <a:rPr lang="en-US" dirty="0" smtClean="0">
                <a:hlinkClick r:id="rId4"/>
              </a:rPr>
              <a:t>www.quickbooksonline.com</a:t>
            </a:r>
            <a:r>
              <a:rPr lang="en-US" dirty="0" smtClean="0"/>
              <a:t>) </a:t>
            </a:r>
          </a:p>
          <a:p>
            <a:r>
              <a:rPr lang="en-US" dirty="0" smtClean="0"/>
              <a:t>Payroll - </a:t>
            </a:r>
            <a:r>
              <a:rPr lang="en-US" dirty="0">
                <a:hlinkClick r:id="rId5"/>
              </a:rPr>
              <a:t>http://payroll.intuit.com</a:t>
            </a:r>
            <a:r>
              <a:rPr lang="en-US" dirty="0" smtClean="0">
                <a:hlinkClick r:id="rId5"/>
              </a:rPr>
              <a:t>/</a:t>
            </a:r>
            <a:r>
              <a:rPr lang="en-US" dirty="0" smtClean="0"/>
              <a:t> </a:t>
            </a:r>
          </a:p>
        </p:txBody>
      </p:sp>
      <p:pic>
        <p:nvPicPr>
          <p:cNvPr id="4" name="Picture 2" descr="C:\Program Files (x86)\Microsoft Office\MEDIA\OFFICE14\Bullets\BD21298_.gif">
            <a:hlinkClick r:id="rId6"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243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Other Watch Items</a:t>
            </a:r>
            <a:endParaRPr lang="en-US" dirty="0"/>
          </a:p>
        </p:txBody>
      </p:sp>
      <p:sp>
        <p:nvSpPr>
          <p:cNvPr id="3" name="Content Placeholder 2"/>
          <p:cNvSpPr>
            <a:spLocks noGrp="1"/>
          </p:cNvSpPr>
          <p:nvPr>
            <p:ph idx="1"/>
          </p:nvPr>
        </p:nvSpPr>
        <p:spPr>
          <a:xfrm>
            <a:off x="990600" y="1752600"/>
            <a:ext cx="7467600" cy="4343400"/>
          </a:xfrm>
        </p:spPr>
        <p:txBody>
          <a:bodyPr>
            <a:normAutofit fontScale="70000" lnSpcReduction="20000"/>
          </a:bodyPr>
          <a:lstStyle/>
          <a:p>
            <a:r>
              <a:rPr lang="en-US" dirty="0" smtClean="0">
                <a:hlinkClick r:id="rId3" action="ppaction://hlinksldjump"/>
              </a:rPr>
              <a:t>Automobile Deductions</a:t>
            </a:r>
            <a:r>
              <a:rPr lang="en-US" dirty="0" smtClean="0"/>
              <a:t> – </a:t>
            </a:r>
          </a:p>
          <a:p>
            <a:pPr lvl="1"/>
            <a:r>
              <a:rPr lang="en-US" dirty="0" smtClean="0"/>
              <a:t>You have to </a:t>
            </a:r>
            <a:r>
              <a:rPr lang="en-US" b="1" u="sng" dirty="0" smtClean="0"/>
              <a:t>track mileage No Matter What</a:t>
            </a:r>
          </a:p>
          <a:p>
            <a:pPr lvl="1"/>
            <a:r>
              <a:rPr lang="en-US" dirty="0" smtClean="0"/>
              <a:t>Standard mileage deduction</a:t>
            </a:r>
          </a:p>
          <a:p>
            <a:pPr lvl="1"/>
            <a:r>
              <a:rPr lang="en-US" dirty="0" smtClean="0"/>
              <a:t>Actual expense deduction</a:t>
            </a:r>
          </a:p>
          <a:p>
            <a:r>
              <a:rPr lang="en-US" dirty="0" smtClean="0"/>
              <a:t>Meals &amp; Entertainment</a:t>
            </a:r>
          </a:p>
          <a:p>
            <a:pPr lvl="1"/>
            <a:r>
              <a:rPr lang="en-US" dirty="0" smtClean="0"/>
              <a:t>50% deductible</a:t>
            </a:r>
          </a:p>
          <a:p>
            <a:pPr lvl="2"/>
            <a:r>
              <a:rPr lang="en-US" dirty="0" smtClean="0"/>
              <a:t>Exception – Meals for employees for continuation of the work-100% deductible</a:t>
            </a:r>
          </a:p>
          <a:p>
            <a:pPr lvl="1"/>
            <a:r>
              <a:rPr lang="en-US" dirty="0" smtClean="0"/>
              <a:t>Keep your receipts – Date, Costs, Name of client/colleague/business nature of meeting</a:t>
            </a:r>
          </a:p>
          <a:p>
            <a:r>
              <a:rPr lang="en-US" dirty="0" smtClean="0">
                <a:hlinkClick r:id="rId4" action="ppaction://hlinksldjump"/>
              </a:rPr>
              <a:t>Depreciation / 179 Deductions</a:t>
            </a:r>
            <a:endParaRPr lang="en-US" dirty="0" smtClean="0"/>
          </a:p>
          <a:p>
            <a:pPr lvl="1"/>
            <a:r>
              <a:rPr lang="en-US" dirty="0" smtClean="0"/>
              <a:t>Fixed Assets </a:t>
            </a:r>
          </a:p>
          <a:p>
            <a:r>
              <a:rPr lang="en-US" dirty="0" smtClean="0">
                <a:hlinkClick r:id="rId5" action="ppaction://hlinksldjump"/>
              </a:rPr>
              <a:t>Business Use of Home</a:t>
            </a:r>
            <a:endParaRPr lang="en-US" dirty="0" smtClean="0"/>
          </a:p>
          <a:p>
            <a:pPr marL="617220" lvl="2"/>
            <a:r>
              <a:rPr lang="en-US" dirty="0" smtClean="0"/>
              <a:t>Exclusively and regularly as your principal place of business, as a principal meeting place, as storage, for rental use, or as a daycare facility.</a:t>
            </a:r>
            <a:endParaRPr lang="en-US" dirty="0" smtClean="0">
              <a:hlinkClick r:id="rId6" action="ppaction://hlinksldjump"/>
            </a:endParaRPr>
          </a:p>
          <a:p>
            <a:r>
              <a:rPr lang="en-US" dirty="0" smtClean="0">
                <a:hlinkClick r:id="rId6" action="ppaction://hlinksldjump"/>
              </a:rPr>
              <a:t>Insurance</a:t>
            </a:r>
            <a:endParaRPr lang="en-US" dirty="0" smtClean="0"/>
          </a:p>
          <a:p>
            <a:pPr lvl="1"/>
            <a:r>
              <a:rPr lang="en-US" dirty="0" smtClean="0"/>
              <a:t>Health, HSA’s, Group Medical, Disability</a:t>
            </a:r>
          </a:p>
          <a:p>
            <a:r>
              <a:rPr lang="en-US" dirty="0" smtClean="0">
                <a:hlinkClick r:id="rId7" action="ppaction://hlinksldjump"/>
              </a:rPr>
              <a:t>Filing Deadlines &amp; Penalties</a:t>
            </a:r>
            <a:endParaRPr lang="en-US" dirty="0"/>
          </a:p>
        </p:txBody>
      </p:sp>
      <p:pic>
        <p:nvPicPr>
          <p:cNvPr id="4" name="Picture 2" descr="C:\Program Files (x86)\Microsoft Office\MEDIA\OFFICE14\Bullets\BD21298_.gif">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739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pPr algn="ctr"/>
            <a:r>
              <a:rPr lang="en-US" dirty="0" smtClean="0"/>
              <a:t>Auto Deductions</a:t>
            </a:r>
            <a:endParaRPr lang="en-US" dirty="0"/>
          </a:p>
        </p:txBody>
      </p:sp>
      <p:sp>
        <p:nvSpPr>
          <p:cNvPr id="3" name="Content Placeholder 2"/>
          <p:cNvSpPr>
            <a:spLocks noGrp="1"/>
          </p:cNvSpPr>
          <p:nvPr>
            <p:ph idx="1"/>
          </p:nvPr>
        </p:nvSpPr>
        <p:spPr>
          <a:xfrm>
            <a:off x="762000" y="1752600"/>
            <a:ext cx="7620000" cy="4191000"/>
          </a:xfrm>
        </p:spPr>
        <p:txBody>
          <a:bodyPr>
            <a:normAutofit fontScale="70000" lnSpcReduction="20000"/>
          </a:bodyPr>
          <a:lstStyle/>
          <a:p>
            <a:r>
              <a:rPr lang="en-US" dirty="0" smtClean="0"/>
              <a:t>Auto Deduction &amp; Mileage</a:t>
            </a:r>
          </a:p>
          <a:p>
            <a:pPr lvl="1"/>
            <a:r>
              <a:rPr lang="en-US" b="1" u="sng" dirty="0" smtClean="0"/>
              <a:t>Parking &amp; Tolls </a:t>
            </a:r>
          </a:p>
          <a:p>
            <a:pPr lvl="2"/>
            <a:r>
              <a:rPr lang="en-US" dirty="0" smtClean="0"/>
              <a:t>Actual parking for business trips is generally 100% deductible</a:t>
            </a:r>
          </a:p>
          <a:p>
            <a:pPr lvl="1"/>
            <a:r>
              <a:rPr lang="en-US" b="1" u="sng" dirty="0" smtClean="0"/>
              <a:t>Actual </a:t>
            </a:r>
            <a:r>
              <a:rPr lang="en-US" b="1" u="sng" dirty="0" err="1" smtClean="0"/>
              <a:t>Exp</a:t>
            </a:r>
            <a:endParaRPr lang="en-US" b="1" u="sng" dirty="0" smtClean="0"/>
          </a:p>
          <a:p>
            <a:pPr lvl="2"/>
            <a:r>
              <a:rPr lang="en-US" dirty="0" smtClean="0"/>
              <a:t>Take annual business miles divided by total annual miles driven to get percentage of business use. Percentage  is applied to expenses to determine deductible portion</a:t>
            </a:r>
          </a:p>
          <a:p>
            <a:pPr lvl="2"/>
            <a:r>
              <a:rPr lang="en-US" dirty="0" smtClean="0"/>
              <a:t>Purchase price of auto and date placed in service is used to deprecate the vehicle.  </a:t>
            </a:r>
            <a:r>
              <a:rPr lang="en-US" dirty="0" err="1" smtClean="0"/>
              <a:t>Depr</a:t>
            </a:r>
            <a:r>
              <a:rPr lang="en-US" dirty="0" smtClean="0"/>
              <a:t>. Is also subject to business use percentage.</a:t>
            </a:r>
          </a:p>
          <a:p>
            <a:pPr lvl="2"/>
            <a:r>
              <a:rPr lang="en-US" dirty="0" smtClean="0"/>
              <a:t>Limits on depreciation for luxury vehicles</a:t>
            </a:r>
          </a:p>
          <a:p>
            <a:pPr lvl="2"/>
            <a:r>
              <a:rPr lang="en-US" dirty="0" smtClean="0"/>
              <a:t>$25,000 in Section 179 deduction available on Autos over 6,000 lbs. loaded</a:t>
            </a:r>
          </a:p>
          <a:p>
            <a:pPr lvl="1"/>
            <a:r>
              <a:rPr lang="en-US" b="1" u="sng" dirty="0" smtClean="0"/>
              <a:t>Standard Mileage Deduction</a:t>
            </a:r>
          </a:p>
          <a:p>
            <a:pPr lvl="2"/>
            <a:r>
              <a:rPr lang="en-US" dirty="0" smtClean="0"/>
              <a:t>Take total annual business miles &amp; multiply by standard rate (57.5 cents per mile, 2015)</a:t>
            </a:r>
          </a:p>
          <a:p>
            <a:pPr lvl="2"/>
            <a:r>
              <a:rPr lang="en-US" dirty="0" smtClean="0"/>
              <a:t>Take annual business miles divided by total annual miles driven to get percentage of business use.  Multiply percentage times Auto Loan Interest.</a:t>
            </a:r>
          </a:p>
          <a:p>
            <a:endParaRPr lang="en-US" dirty="0"/>
          </a:p>
          <a:p>
            <a:r>
              <a:rPr lang="en-US" dirty="0" smtClean="0"/>
              <a:t>IRS Publication 17 Chapter 26</a:t>
            </a:r>
            <a:endParaRPr lang="en-US" dirty="0"/>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412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Business Use of Home</a:t>
            </a:r>
            <a:endParaRPr lang="en-US" dirty="0"/>
          </a:p>
        </p:txBody>
      </p:sp>
      <p:sp>
        <p:nvSpPr>
          <p:cNvPr id="3" name="Content Placeholder 2"/>
          <p:cNvSpPr>
            <a:spLocks noGrp="1"/>
          </p:cNvSpPr>
          <p:nvPr>
            <p:ph idx="1"/>
          </p:nvPr>
        </p:nvSpPr>
        <p:spPr>
          <a:xfrm>
            <a:off x="914400" y="1787371"/>
            <a:ext cx="6906409" cy="4308629"/>
          </a:xfrm>
        </p:spPr>
        <p:txBody>
          <a:bodyPr>
            <a:normAutofit fontScale="70000" lnSpcReduction="20000"/>
          </a:bodyPr>
          <a:lstStyle/>
          <a:p>
            <a:r>
              <a:rPr lang="en-US" dirty="0" smtClean="0"/>
              <a:t>Exclusive Use – A room or separate identifiable space.  The space does not need to be marked off by a permanent partition.</a:t>
            </a:r>
          </a:p>
          <a:p>
            <a:r>
              <a:rPr lang="en-US" dirty="0" smtClean="0"/>
              <a:t>Regular Use</a:t>
            </a:r>
          </a:p>
          <a:p>
            <a:r>
              <a:rPr lang="en-US" dirty="0" smtClean="0"/>
              <a:t>Must be related to trade or business</a:t>
            </a:r>
          </a:p>
          <a:p>
            <a:r>
              <a:rPr lang="en-US" dirty="0" smtClean="0"/>
              <a:t>Square footage of space used for business divided by the total square footage of home is used to determine the percent of business use.  </a:t>
            </a:r>
          </a:p>
          <a:p>
            <a:r>
              <a:rPr lang="en-US" dirty="0" smtClean="0"/>
              <a:t>Direct Deductible Expenses:</a:t>
            </a:r>
          </a:p>
          <a:p>
            <a:pPr lvl="1"/>
            <a:r>
              <a:rPr lang="en-US" dirty="0" smtClean="0"/>
              <a:t>Paint/Repairs just for the business use space</a:t>
            </a:r>
          </a:p>
          <a:p>
            <a:r>
              <a:rPr lang="en-US" dirty="0" smtClean="0"/>
              <a:t>Indirect Deductible Expenses:</a:t>
            </a:r>
          </a:p>
          <a:p>
            <a:pPr lvl="1"/>
            <a:r>
              <a:rPr lang="en-US" dirty="0" smtClean="0"/>
              <a:t>Utilities</a:t>
            </a:r>
          </a:p>
          <a:p>
            <a:pPr lvl="1"/>
            <a:r>
              <a:rPr lang="en-US" dirty="0" smtClean="0"/>
              <a:t>Insurance</a:t>
            </a:r>
          </a:p>
          <a:p>
            <a:pPr lvl="1"/>
            <a:r>
              <a:rPr lang="en-US" dirty="0" smtClean="0"/>
              <a:t>Repairs &amp; Maintenance</a:t>
            </a:r>
          </a:p>
          <a:p>
            <a:pPr lvl="1"/>
            <a:r>
              <a:rPr lang="en-US" dirty="0" smtClean="0"/>
              <a:t>Rent</a:t>
            </a:r>
          </a:p>
          <a:p>
            <a:pPr lvl="1"/>
            <a:r>
              <a:rPr lang="en-US" dirty="0" smtClean="0"/>
              <a:t>Security System</a:t>
            </a:r>
          </a:p>
          <a:p>
            <a:pPr lvl="1"/>
            <a:r>
              <a:rPr lang="en-US" dirty="0" smtClean="0"/>
              <a:t>Depreciation</a:t>
            </a:r>
          </a:p>
          <a:p>
            <a:r>
              <a:rPr lang="en-US" dirty="0" smtClean="0"/>
              <a:t>IRS Publication 587</a:t>
            </a:r>
          </a:p>
        </p:txBody>
      </p:sp>
      <p:pic>
        <p:nvPicPr>
          <p:cNvPr id="307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924800" y="5867400"/>
            <a:ext cx="395287" cy="39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027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pPr algn="ctr"/>
            <a:r>
              <a:rPr lang="en-US" dirty="0" smtClean="0"/>
              <a:t>Depreciation / 179 Deductions</a:t>
            </a:r>
            <a:endParaRPr lang="en-US" dirty="0"/>
          </a:p>
        </p:txBody>
      </p:sp>
      <p:sp>
        <p:nvSpPr>
          <p:cNvPr id="3" name="Content Placeholder 2"/>
          <p:cNvSpPr>
            <a:spLocks noGrp="1"/>
          </p:cNvSpPr>
          <p:nvPr>
            <p:ph idx="1"/>
          </p:nvPr>
        </p:nvSpPr>
        <p:spPr>
          <a:xfrm>
            <a:off x="609600" y="1752600"/>
            <a:ext cx="7620000" cy="4419600"/>
          </a:xfrm>
        </p:spPr>
        <p:txBody>
          <a:bodyPr>
            <a:normAutofit fontScale="70000" lnSpcReduction="20000"/>
          </a:bodyPr>
          <a:lstStyle/>
          <a:p>
            <a:r>
              <a:rPr lang="en-US" dirty="0" smtClean="0"/>
              <a:t>Fixed Assets </a:t>
            </a:r>
          </a:p>
          <a:p>
            <a:pPr lvl="1"/>
            <a:r>
              <a:rPr lang="en-US" dirty="0" smtClean="0"/>
              <a:t>Items that don’t wear out or get consumed in a year.  </a:t>
            </a:r>
          </a:p>
          <a:p>
            <a:pPr lvl="1"/>
            <a:r>
              <a:rPr lang="en-US" dirty="0" smtClean="0"/>
              <a:t>Computers, Filing Cabinets, Desk, Office Furniture, Leasehold Improvements, etc.</a:t>
            </a:r>
          </a:p>
          <a:p>
            <a:r>
              <a:rPr lang="en-US" dirty="0" smtClean="0"/>
              <a:t>Special Depreciation Allowance – for qualified items</a:t>
            </a:r>
          </a:p>
          <a:p>
            <a:pPr lvl="1"/>
            <a:r>
              <a:rPr lang="en-US" dirty="0" smtClean="0"/>
              <a:t>Must be new item</a:t>
            </a:r>
          </a:p>
          <a:p>
            <a:pPr lvl="1"/>
            <a:r>
              <a:rPr lang="en-US" dirty="0" smtClean="0"/>
              <a:t>Can take up to an additional 50% in depreciation in year of purchase</a:t>
            </a:r>
          </a:p>
          <a:p>
            <a:r>
              <a:rPr lang="en-US" dirty="0" smtClean="0"/>
              <a:t>Section 179 Deduction – for qualified items</a:t>
            </a:r>
          </a:p>
          <a:p>
            <a:pPr lvl="1"/>
            <a:r>
              <a:rPr lang="en-US" dirty="0" smtClean="0"/>
              <a:t>Can be new or used item</a:t>
            </a:r>
          </a:p>
          <a:p>
            <a:pPr lvl="1"/>
            <a:r>
              <a:rPr lang="en-US" dirty="0" smtClean="0"/>
              <a:t>Deduction limit $500,000 (last update published 2014)</a:t>
            </a:r>
          </a:p>
          <a:p>
            <a:pPr lvl="1"/>
            <a:r>
              <a:rPr lang="en-US" dirty="0" smtClean="0"/>
              <a:t>Deduction limit for Leasehold Improvements $</a:t>
            </a:r>
            <a:r>
              <a:rPr lang="en-US" dirty="0"/>
              <a:t>500,000 (last update published 2014)</a:t>
            </a:r>
            <a:endParaRPr lang="en-US" dirty="0" smtClean="0"/>
          </a:p>
          <a:p>
            <a:pPr lvl="1"/>
            <a:r>
              <a:rPr lang="en-US" dirty="0" smtClean="0"/>
              <a:t>Deduction limit for qualified sport utility and certain other vehicles $25,000</a:t>
            </a:r>
          </a:p>
          <a:p>
            <a:pPr lvl="2"/>
            <a:r>
              <a:rPr lang="en-US" dirty="0" smtClean="0"/>
              <a:t>4 wheeled passenger vehicle </a:t>
            </a:r>
          </a:p>
          <a:p>
            <a:pPr lvl="2"/>
            <a:r>
              <a:rPr lang="en-US" dirty="0" smtClean="0"/>
              <a:t>Rated at 6,000 pounds gross vehicle weight or more</a:t>
            </a:r>
          </a:p>
          <a:p>
            <a:pPr lvl="2"/>
            <a:r>
              <a:rPr lang="en-US" dirty="0" smtClean="0"/>
              <a:t>But rated less than 14,000 pounds.  </a:t>
            </a:r>
          </a:p>
          <a:p>
            <a:pPr lvl="1"/>
            <a:r>
              <a:rPr lang="en-US" dirty="0" smtClean="0"/>
              <a:t>Purchase limit phase out starts at $2,000,000 </a:t>
            </a:r>
            <a:r>
              <a:rPr lang="en-US" dirty="0"/>
              <a:t>(last update published 2014</a:t>
            </a:r>
            <a:r>
              <a:rPr lang="en-US" dirty="0" smtClean="0"/>
              <a:t>)</a:t>
            </a:r>
          </a:p>
          <a:p>
            <a:r>
              <a:rPr lang="en-US" dirty="0" smtClean="0"/>
              <a:t>IRS Publication 946</a:t>
            </a:r>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924800" y="5867400"/>
            <a:ext cx="395287" cy="39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05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a:bodyPr>
          <a:lstStyle/>
          <a:p>
            <a:pPr algn="ctr"/>
            <a:r>
              <a:rPr lang="en-US" dirty="0" smtClean="0"/>
              <a:t>Insurance</a:t>
            </a:r>
            <a:endParaRPr lang="en-US" dirty="0"/>
          </a:p>
        </p:txBody>
      </p:sp>
      <p:sp>
        <p:nvSpPr>
          <p:cNvPr id="3" name="Content Placeholder 2"/>
          <p:cNvSpPr>
            <a:spLocks noGrp="1"/>
          </p:cNvSpPr>
          <p:nvPr>
            <p:ph idx="1"/>
          </p:nvPr>
        </p:nvSpPr>
        <p:spPr>
          <a:xfrm>
            <a:off x="609600" y="1752600"/>
            <a:ext cx="7620000" cy="4510086"/>
          </a:xfrm>
        </p:spPr>
        <p:txBody>
          <a:bodyPr>
            <a:normAutofit fontScale="55000" lnSpcReduction="20000"/>
          </a:bodyPr>
          <a:lstStyle/>
          <a:p>
            <a:r>
              <a:rPr lang="en-US" dirty="0" smtClean="0"/>
              <a:t>Health Insurance on your W-2</a:t>
            </a:r>
          </a:p>
          <a:p>
            <a:pPr lvl="1"/>
            <a:r>
              <a:rPr lang="en-US" dirty="0" smtClean="0"/>
              <a:t>If your company has a group policy then the premiums reduce your box 1 wages reported to the IRS as they are tax exempt.</a:t>
            </a:r>
          </a:p>
          <a:p>
            <a:pPr lvl="1"/>
            <a:r>
              <a:rPr lang="en-US" dirty="0" smtClean="0"/>
              <a:t>There are special reporting requirements for S-Corp owners.</a:t>
            </a:r>
          </a:p>
          <a:p>
            <a:pPr lvl="1"/>
            <a:r>
              <a:rPr lang="en-US" dirty="0" smtClean="0"/>
              <a:t>Pre-tax health insurance dollars also reduce wages subject to Social Security and Medicare.</a:t>
            </a:r>
          </a:p>
          <a:p>
            <a:r>
              <a:rPr lang="en-US" dirty="0" smtClean="0"/>
              <a:t>HSAs vs. Traditional Health Insurance</a:t>
            </a:r>
          </a:p>
          <a:p>
            <a:pPr lvl="1"/>
            <a:r>
              <a:rPr lang="en-US" dirty="0" smtClean="0"/>
              <a:t>HSA </a:t>
            </a:r>
          </a:p>
          <a:p>
            <a:pPr lvl="2"/>
            <a:r>
              <a:rPr lang="en-US" dirty="0" smtClean="0"/>
              <a:t>transfers initial outlay costs to policy holder.  Makes Insurance company pay more if annual spending increases</a:t>
            </a:r>
          </a:p>
          <a:p>
            <a:pPr lvl="2"/>
            <a:r>
              <a:rPr lang="en-US" dirty="0"/>
              <a:t>Often has lower premiums</a:t>
            </a:r>
          </a:p>
          <a:p>
            <a:pPr lvl="2"/>
            <a:r>
              <a:rPr lang="en-US" dirty="0"/>
              <a:t>HSA accounts accumulated tax free and can be used for long term health care and private nursing in later years</a:t>
            </a:r>
          </a:p>
          <a:p>
            <a:pPr lvl="2"/>
            <a:r>
              <a:rPr lang="en-US" dirty="0"/>
              <a:t>Contributions and withdrawals from HSA accounts are tax free</a:t>
            </a:r>
          </a:p>
          <a:p>
            <a:pPr lvl="2"/>
            <a:r>
              <a:rPr lang="en-US" dirty="0"/>
              <a:t>If self employed premiums deductible as Self-Employed Health Insurance</a:t>
            </a:r>
          </a:p>
          <a:p>
            <a:pPr lvl="2"/>
            <a:r>
              <a:rPr lang="en-US" dirty="0" smtClean="0"/>
              <a:t>Require high deductible plans </a:t>
            </a:r>
          </a:p>
          <a:p>
            <a:pPr lvl="3"/>
            <a:r>
              <a:rPr lang="en-US" dirty="0" smtClean="0"/>
              <a:t>Deductible Minimums:  $1,250 Individual, $2,500 Family (2014)</a:t>
            </a:r>
          </a:p>
          <a:p>
            <a:pPr lvl="3"/>
            <a:r>
              <a:rPr lang="en-US" dirty="0" smtClean="0"/>
              <a:t>Deductible Maximums:  $6,350 Individual, $12,700 Family (2014)</a:t>
            </a:r>
          </a:p>
          <a:p>
            <a:pPr lvl="2"/>
            <a:r>
              <a:rPr lang="en-US" dirty="0" smtClean="0"/>
              <a:t>HSA contribution limit - $3,300 (single), $6,550 (family), catch-up provision for ages 55+ $1,000. </a:t>
            </a:r>
          </a:p>
          <a:p>
            <a:pPr lvl="1"/>
            <a:r>
              <a:rPr lang="en-US" dirty="0" smtClean="0"/>
              <a:t>Traditional Plan (if you are self employed)</a:t>
            </a:r>
          </a:p>
          <a:p>
            <a:pPr lvl="2"/>
            <a:r>
              <a:rPr lang="en-US" dirty="0" smtClean="0"/>
              <a:t>Premiums are deductible as self-employed health insurance </a:t>
            </a:r>
          </a:p>
          <a:p>
            <a:pPr lvl="2"/>
            <a:r>
              <a:rPr lang="en-US" dirty="0" smtClean="0"/>
              <a:t>Co-Pays</a:t>
            </a:r>
          </a:p>
          <a:p>
            <a:pPr lvl="2"/>
            <a:r>
              <a:rPr lang="en-US" dirty="0" smtClean="0"/>
              <a:t>Can reduce premiums by increasing deductible, using PPO or POS plan</a:t>
            </a:r>
          </a:p>
          <a:p>
            <a:r>
              <a:rPr lang="en-US" dirty="0" smtClean="0"/>
              <a:t>Disability</a:t>
            </a:r>
          </a:p>
          <a:p>
            <a:pPr lvl="1"/>
            <a:r>
              <a:rPr lang="en-US" dirty="0" smtClean="0"/>
              <a:t>Make your company the beneficiary </a:t>
            </a:r>
          </a:p>
          <a:p>
            <a:pPr lvl="1"/>
            <a:r>
              <a:rPr lang="en-US" dirty="0" smtClean="0"/>
              <a:t>Hire someone to continue your business when you can’t</a:t>
            </a:r>
            <a:endParaRPr lang="en-US" dirty="0"/>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924800" y="5867400"/>
            <a:ext cx="395287" cy="39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24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Filing Deadlines &amp; Penalties</a:t>
            </a:r>
            <a:endParaRPr lang="en-US" dirty="0"/>
          </a:p>
        </p:txBody>
      </p:sp>
      <p:sp>
        <p:nvSpPr>
          <p:cNvPr id="3" name="Content Placeholder 2"/>
          <p:cNvSpPr>
            <a:spLocks noGrp="1"/>
          </p:cNvSpPr>
          <p:nvPr>
            <p:ph idx="1"/>
          </p:nvPr>
        </p:nvSpPr>
        <p:spPr>
          <a:xfrm>
            <a:off x="762000" y="1676400"/>
            <a:ext cx="7467600" cy="4876800"/>
          </a:xfrm>
        </p:spPr>
        <p:txBody>
          <a:bodyPr>
            <a:normAutofit fontScale="55000" lnSpcReduction="20000"/>
          </a:bodyPr>
          <a:lstStyle/>
          <a:p>
            <a:pPr marL="0" indent="0" algn="ctr">
              <a:buNone/>
            </a:pPr>
            <a:r>
              <a:rPr lang="en-US" b="1" u="sng" dirty="0"/>
              <a:t>Please note the below </a:t>
            </a:r>
            <a:r>
              <a:rPr lang="en-US" b="1" u="sng" dirty="0" smtClean="0"/>
              <a:t>are the general deadlines.  They may vary if they fall on weekends or holidays:</a:t>
            </a:r>
            <a:endParaRPr lang="en-US" b="1" u="sng" dirty="0"/>
          </a:p>
          <a:p>
            <a:pPr lvl="0"/>
            <a:r>
              <a:rPr lang="en-US" dirty="0"/>
              <a:t>Jan 31</a:t>
            </a:r>
            <a:r>
              <a:rPr lang="en-US" baseline="30000" dirty="0"/>
              <a:t>st</a:t>
            </a:r>
            <a:r>
              <a:rPr lang="en-US" dirty="0"/>
              <a:t> – Employers distribute W-2s &amp; 1099-Misc to recipients  </a:t>
            </a:r>
          </a:p>
          <a:p>
            <a:pPr lvl="0"/>
            <a:r>
              <a:rPr lang="en-US" dirty="0"/>
              <a:t>Feb 28</a:t>
            </a:r>
            <a:r>
              <a:rPr lang="en-US" baseline="30000" dirty="0"/>
              <a:t>th</a:t>
            </a:r>
            <a:r>
              <a:rPr lang="en-US" dirty="0"/>
              <a:t> – Employers file W-2s &amp; 1099-Misc with the Social Security &amp; IRS (paper returns)</a:t>
            </a:r>
          </a:p>
          <a:p>
            <a:pPr lvl="0"/>
            <a:r>
              <a:rPr lang="en-US" dirty="0" smtClean="0"/>
              <a:t>March 31</a:t>
            </a:r>
            <a:r>
              <a:rPr lang="en-US" baseline="30000" dirty="0" smtClean="0"/>
              <a:t>st</a:t>
            </a:r>
            <a:r>
              <a:rPr lang="en-US" dirty="0" smtClean="0"/>
              <a:t> – </a:t>
            </a:r>
            <a:r>
              <a:rPr lang="en-US" dirty="0"/>
              <a:t>Employers file W-2s &amp; 1099-Misc with the Social Security &amp; IRS (electronic returns</a:t>
            </a:r>
            <a:r>
              <a:rPr lang="en-US" dirty="0" smtClean="0"/>
              <a:t>)</a:t>
            </a:r>
          </a:p>
          <a:p>
            <a:pPr marL="0" lvl="0" indent="0">
              <a:buNone/>
            </a:pPr>
            <a:endParaRPr lang="en-US" dirty="0"/>
          </a:p>
          <a:p>
            <a:pPr lvl="0"/>
            <a:r>
              <a:rPr lang="en-US" dirty="0"/>
              <a:t>Mar 15</a:t>
            </a:r>
            <a:r>
              <a:rPr lang="en-US" baseline="30000" dirty="0"/>
              <a:t>th</a:t>
            </a:r>
            <a:r>
              <a:rPr lang="en-US" dirty="0"/>
              <a:t> – Corporations &amp; S-Corporations Deadline to file!!!</a:t>
            </a:r>
          </a:p>
          <a:p>
            <a:pPr lvl="0"/>
            <a:r>
              <a:rPr lang="en-US" dirty="0"/>
              <a:t>Apr </a:t>
            </a:r>
            <a:r>
              <a:rPr lang="en-US" dirty="0" smtClean="0"/>
              <a:t>15</a:t>
            </a:r>
            <a:r>
              <a:rPr lang="en-US" baseline="30000" dirty="0" smtClean="0"/>
              <a:t>th</a:t>
            </a:r>
            <a:r>
              <a:rPr lang="en-US" dirty="0" smtClean="0"/>
              <a:t> </a:t>
            </a:r>
            <a:r>
              <a:rPr lang="en-US" dirty="0"/>
              <a:t>– Individual Returns, Partnerships, Sole Proprietors, IRA Contributions </a:t>
            </a:r>
          </a:p>
          <a:p>
            <a:pPr marL="0" indent="0">
              <a:buNone/>
            </a:pPr>
            <a:endParaRPr lang="en-US" b="1" dirty="0" smtClean="0"/>
          </a:p>
          <a:p>
            <a:pPr marL="0" indent="0">
              <a:buNone/>
            </a:pPr>
            <a:r>
              <a:rPr lang="en-US" b="1" u="sng" dirty="0" smtClean="0"/>
              <a:t>Very important</a:t>
            </a:r>
            <a:r>
              <a:rPr lang="en-US" b="1" dirty="0" smtClean="0"/>
              <a:t> </a:t>
            </a:r>
            <a:r>
              <a:rPr lang="en-US" dirty="0" smtClean="0"/>
              <a:t>to note that Extensions to file are </a:t>
            </a:r>
            <a:r>
              <a:rPr lang="en-US" b="1" u="sng" dirty="0" smtClean="0"/>
              <a:t>NOT</a:t>
            </a:r>
            <a:r>
              <a:rPr lang="en-US" dirty="0" smtClean="0"/>
              <a:t> an Extension to PAY!!!  All Tax payments are due on the filing dates above (March 15</a:t>
            </a:r>
            <a:r>
              <a:rPr lang="en-US" baseline="30000" dirty="0" smtClean="0"/>
              <a:t>th</a:t>
            </a:r>
            <a:r>
              <a:rPr lang="en-US" dirty="0" smtClean="0"/>
              <a:t> or April 15</a:t>
            </a:r>
            <a:r>
              <a:rPr lang="en-US" baseline="30000" dirty="0" smtClean="0"/>
              <a:t>th</a:t>
            </a:r>
            <a:r>
              <a:rPr lang="en-US" dirty="0" smtClean="0"/>
              <a:t> as applicable)</a:t>
            </a:r>
            <a:r>
              <a:rPr lang="en-US" b="1" dirty="0" smtClean="0"/>
              <a:t>!!!</a:t>
            </a:r>
          </a:p>
          <a:p>
            <a:pPr marL="0" indent="0">
              <a:buNone/>
            </a:pPr>
            <a:endParaRPr lang="en-US" b="1" dirty="0"/>
          </a:p>
          <a:p>
            <a:pPr marL="0" indent="0">
              <a:buNone/>
            </a:pPr>
            <a:r>
              <a:rPr lang="en-US" b="1" dirty="0" smtClean="0"/>
              <a:t>Penalties</a:t>
            </a:r>
          </a:p>
          <a:p>
            <a:pPr indent="-342900"/>
            <a:r>
              <a:rPr lang="en-US" dirty="0" smtClean="0"/>
              <a:t>Most penalties are calculated on the taxes due.  So in most cases if there are no taxes due there is no penalty.</a:t>
            </a:r>
          </a:p>
          <a:p>
            <a:pPr indent="-342900"/>
            <a:r>
              <a:rPr lang="en-US" dirty="0" smtClean="0"/>
              <a:t>S-Corporation and Partnership Returns are an exception to this rule.  Although these two entity types do not pay Federal Income Tax, they can both be assessed a Civil Penalty for failure to file if timely extensions are not filed or if under an extension the return is not filed by the extension deadline.  This penalty can range from $250 to $5,000+.</a:t>
            </a:r>
            <a:r>
              <a:rPr lang="en-US" dirty="0"/>
              <a:t> </a:t>
            </a:r>
          </a:p>
          <a:p>
            <a:pPr marL="0" indent="0">
              <a:buNone/>
            </a:pPr>
            <a:endParaRPr lang="en-US" dirty="0"/>
          </a:p>
          <a:p>
            <a:pPr marL="0" indent="0">
              <a:buNone/>
            </a:pPr>
            <a:r>
              <a:rPr lang="en-US" b="1" u="sng" dirty="0" smtClean="0"/>
              <a:t>Please </a:t>
            </a:r>
            <a:r>
              <a:rPr lang="en-US" b="1" u="sng" dirty="0"/>
              <a:t>note the </a:t>
            </a:r>
            <a:r>
              <a:rPr lang="en-US" b="1" u="sng" dirty="0" smtClean="0"/>
              <a:t>Extension </a:t>
            </a:r>
            <a:r>
              <a:rPr lang="en-US" b="1" u="sng" dirty="0"/>
              <a:t>deadlines as well:  </a:t>
            </a:r>
          </a:p>
          <a:p>
            <a:pPr lvl="0"/>
            <a:r>
              <a:rPr lang="en-US" dirty="0"/>
              <a:t>Sep </a:t>
            </a:r>
            <a:r>
              <a:rPr lang="en-US" dirty="0" smtClean="0"/>
              <a:t>15</a:t>
            </a:r>
            <a:r>
              <a:rPr lang="en-US" baseline="30000" dirty="0" smtClean="0"/>
              <a:t>th</a:t>
            </a:r>
            <a:r>
              <a:rPr lang="en-US" dirty="0" smtClean="0"/>
              <a:t> </a:t>
            </a:r>
            <a:r>
              <a:rPr lang="en-US" dirty="0"/>
              <a:t>– </a:t>
            </a:r>
            <a:r>
              <a:rPr lang="en-US" dirty="0" smtClean="0"/>
              <a:t>Corporations, </a:t>
            </a:r>
            <a:r>
              <a:rPr lang="en-US" dirty="0"/>
              <a:t>S-Corporations </a:t>
            </a:r>
            <a:r>
              <a:rPr lang="en-US" dirty="0" smtClean="0"/>
              <a:t>&amp; Partnerships Deadline </a:t>
            </a:r>
            <a:r>
              <a:rPr lang="en-US" dirty="0"/>
              <a:t>to file!!!</a:t>
            </a:r>
          </a:p>
          <a:p>
            <a:pPr lvl="0"/>
            <a:r>
              <a:rPr lang="en-US" dirty="0"/>
              <a:t>Oct 15</a:t>
            </a:r>
            <a:r>
              <a:rPr lang="en-US" baseline="30000" dirty="0"/>
              <a:t>th</a:t>
            </a:r>
            <a:r>
              <a:rPr lang="en-US" dirty="0"/>
              <a:t> – Individual </a:t>
            </a:r>
            <a:r>
              <a:rPr lang="en-US" dirty="0" smtClean="0"/>
              <a:t>Returns, </a:t>
            </a:r>
            <a:r>
              <a:rPr lang="en-US" dirty="0"/>
              <a:t>Sole Proprietors, IRA </a:t>
            </a:r>
            <a:r>
              <a:rPr lang="en-US" dirty="0" smtClean="0"/>
              <a:t>Contributions </a:t>
            </a:r>
          </a:p>
          <a:p>
            <a:pPr lvl="1"/>
            <a:r>
              <a:rPr lang="en-US" dirty="0" smtClean="0"/>
              <a:t>(IRA contributions must be made before filing return) </a:t>
            </a:r>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924800" y="5867400"/>
            <a:ext cx="395287" cy="39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862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Resources	</a:t>
            </a:r>
            <a:endParaRPr lang="en-US" dirty="0"/>
          </a:p>
        </p:txBody>
      </p:sp>
      <p:sp>
        <p:nvSpPr>
          <p:cNvPr id="3" name="Content Placeholder 2"/>
          <p:cNvSpPr>
            <a:spLocks noGrp="1"/>
          </p:cNvSpPr>
          <p:nvPr>
            <p:ph idx="1"/>
          </p:nvPr>
        </p:nvSpPr>
        <p:spPr>
          <a:xfrm>
            <a:off x="685800" y="1524000"/>
            <a:ext cx="7620000" cy="4800600"/>
          </a:xfrm>
        </p:spPr>
        <p:txBody>
          <a:bodyPr>
            <a:normAutofit fontScale="70000" lnSpcReduction="20000"/>
          </a:bodyPr>
          <a:lstStyle/>
          <a:p>
            <a:r>
              <a:rPr lang="en-US" dirty="0" smtClean="0"/>
              <a:t>Georgia Secretary of State</a:t>
            </a:r>
          </a:p>
          <a:p>
            <a:pPr lvl="1"/>
            <a:r>
              <a:rPr lang="en-US" dirty="0" smtClean="0"/>
              <a:t>Filing for Georgia Corporations &amp; LLCs online at: </a:t>
            </a:r>
            <a:r>
              <a:rPr lang="en-US" dirty="0">
                <a:hlinkClick r:id="rId3"/>
              </a:rPr>
              <a:t>https://ecorp.sos.ga.gov</a:t>
            </a:r>
            <a:r>
              <a:rPr lang="en-US" dirty="0" smtClean="0">
                <a:hlinkClick r:id="rId3"/>
              </a:rPr>
              <a:t>/</a:t>
            </a:r>
            <a:r>
              <a:rPr lang="en-US" dirty="0" smtClean="0"/>
              <a:t> </a:t>
            </a:r>
          </a:p>
          <a:p>
            <a:r>
              <a:rPr lang="en-US" dirty="0" smtClean="0"/>
              <a:t>IRS </a:t>
            </a:r>
          </a:p>
          <a:p>
            <a:pPr lvl="1"/>
            <a:r>
              <a:rPr lang="en-US" dirty="0" smtClean="0">
                <a:hlinkClick r:id="rId4"/>
              </a:rPr>
              <a:t>www.irs.gov</a:t>
            </a:r>
            <a:endParaRPr lang="en-US" dirty="0" smtClean="0"/>
          </a:p>
          <a:p>
            <a:pPr lvl="1"/>
            <a:r>
              <a:rPr lang="en-US" dirty="0" smtClean="0"/>
              <a:t>Pub 17, Federal Income Tax for Individuals)</a:t>
            </a:r>
          </a:p>
          <a:p>
            <a:pPr lvl="1"/>
            <a:r>
              <a:rPr lang="en-US" dirty="0" smtClean="0"/>
              <a:t>Pub 15, Circular E (Employer Tax Guide)</a:t>
            </a:r>
          </a:p>
          <a:p>
            <a:pPr lvl="1"/>
            <a:r>
              <a:rPr lang="en-US" dirty="0" smtClean="0"/>
              <a:t>Pub 542, Corporations</a:t>
            </a:r>
          </a:p>
          <a:p>
            <a:pPr lvl="1"/>
            <a:r>
              <a:rPr lang="en-US" dirty="0" smtClean="0"/>
              <a:t>Pub 587, Business Use of Home</a:t>
            </a:r>
          </a:p>
          <a:p>
            <a:pPr lvl="1"/>
            <a:r>
              <a:rPr lang="en-US" dirty="0" smtClean="0"/>
              <a:t>Pub 946, How to Depreciate Property</a:t>
            </a:r>
          </a:p>
          <a:p>
            <a:pPr lvl="1"/>
            <a:r>
              <a:rPr lang="en-US" dirty="0" smtClean="0"/>
              <a:t>Pub 969, </a:t>
            </a:r>
            <a:r>
              <a:rPr lang="en-US" dirty="0"/>
              <a:t>Health Savings Accounts &amp; Other Tax-Favored Health Plans</a:t>
            </a:r>
          </a:p>
          <a:p>
            <a:pPr lvl="1"/>
            <a:r>
              <a:rPr lang="en-US" dirty="0" smtClean="0"/>
              <a:t>Pub 1542, Per Diem Rates</a:t>
            </a:r>
          </a:p>
          <a:p>
            <a:pPr lvl="1"/>
            <a:r>
              <a:rPr lang="en-US" dirty="0"/>
              <a:t>Instructions for form 2553 (S-election</a:t>
            </a:r>
            <a:r>
              <a:rPr lang="en-US" dirty="0" smtClean="0"/>
              <a:t>)</a:t>
            </a:r>
          </a:p>
          <a:p>
            <a:pPr lvl="1"/>
            <a:r>
              <a:rPr lang="en-US" dirty="0" smtClean="0"/>
              <a:t>Instructions for form 8832 (Entity designation)</a:t>
            </a:r>
          </a:p>
          <a:p>
            <a:r>
              <a:rPr lang="en-US" i="1" dirty="0" smtClean="0"/>
              <a:t>Small Business Administration (SBA)</a:t>
            </a:r>
            <a:endParaRPr lang="en-US" i="1" dirty="0"/>
          </a:p>
          <a:p>
            <a:pPr lvl="1"/>
            <a:r>
              <a:rPr lang="en-US" i="1" dirty="0" smtClean="0">
                <a:hlinkClick r:id="rId5"/>
              </a:rPr>
              <a:t>www.</a:t>
            </a:r>
            <a:r>
              <a:rPr lang="en-US" b="1" i="1" dirty="0" smtClean="0">
                <a:hlinkClick r:id="rId5"/>
              </a:rPr>
              <a:t>sba</a:t>
            </a:r>
            <a:r>
              <a:rPr lang="en-US" i="1" dirty="0" smtClean="0">
                <a:hlinkClick r:id="rId5"/>
              </a:rPr>
              <a:t>.gov</a:t>
            </a:r>
            <a:endParaRPr lang="en-US" i="1" dirty="0" smtClean="0"/>
          </a:p>
          <a:p>
            <a:r>
              <a:rPr lang="en-US" i="1" dirty="0" smtClean="0"/>
              <a:t>Entrepreneur.com</a:t>
            </a:r>
          </a:p>
          <a:p>
            <a:pPr lvl="1"/>
            <a:r>
              <a:rPr lang="en-US" i="1" dirty="0" smtClean="0"/>
              <a:t>List of Best Banks for Small Business:  </a:t>
            </a:r>
            <a:r>
              <a:rPr lang="en-US" i="1" dirty="0" smtClean="0">
                <a:hlinkClick r:id="rId6"/>
              </a:rPr>
              <a:t>http://www.entrepreneur.com/bestbanks</a:t>
            </a:r>
            <a:endParaRPr lang="en-US" i="1" dirty="0" smtClean="0"/>
          </a:p>
        </p:txBody>
      </p:sp>
      <p:pic>
        <p:nvPicPr>
          <p:cNvPr id="5" name="Picture 2" descr="C:\Program Files (x86)\Microsoft Office\MEDIA\OFFICE14\Bullets\BD21298_.gif">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7924800" y="5867400"/>
            <a:ext cx="395287" cy="39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40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ea typeface="Calibri"/>
                <a:cs typeface="Times New Roman"/>
              </a:rPr>
              <a:t>Topics</a:t>
            </a:r>
            <a:endParaRPr lang="en-US" dirty="0"/>
          </a:p>
        </p:txBody>
      </p:sp>
      <p:sp>
        <p:nvSpPr>
          <p:cNvPr id="3" name="Content Placeholder 2"/>
          <p:cNvSpPr>
            <a:spLocks noGrp="1"/>
          </p:cNvSpPr>
          <p:nvPr>
            <p:ph idx="1"/>
          </p:nvPr>
        </p:nvSpPr>
        <p:spPr/>
        <p:txBody>
          <a:bodyPr>
            <a:normAutofit/>
          </a:bodyPr>
          <a:lstStyle/>
          <a:p>
            <a:r>
              <a:rPr lang="en-US" dirty="0" smtClean="0">
                <a:hlinkClick r:id="rId3" action="ppaction://hlinksldjump"/>
              </a:rPr>
              <a:t>Entity Types</a:t>
            </a:r>
            <a:endParaRPr lang="en-US" dirty="0" smtClean="0"/>
          </a:p>
          <a:p>
            <a:r>
              <a:rPr lang="en-US" dirty="0" smtClean="0">
                <a:hlinkClick r:id="rId4" action="ppaction://hlinksldjump"/>
              </a:rPr>
              <a:t>Payroll – Employees vs. Contractors</a:t>
            </a:r>
            <a:endParaRPr lang="en-US" dirty="0" smtClean="0"/>
          </a:p>
          <a:p>
            <a:r>
              <a:rPr lang="en-US" dirty="0" smtClean="0">
                <a:hlinkClick r:id="rId5" action="ppaction://hlinksldjump"/>
              </a:rPr>
              <a:t>Autonomy &amp; Record Keeping</a:t>
            </a:r>
            <a:endParaRPr lang="en-US" dirty="0" smtClean="0"/>
          </a:p>
          <a:p>
            <a:r>
              <a:rPr lang="en-US" dirty="0" smtClean="0">
                <a:hlinkClick r:id="rId6" action="ppaction://hlinksldjump"/>
              </a:rPr>
              <a:t>Other Watch Items</a:t>
            </a:r>
            <a:endParaRPr lang="en-US" dirty="0" smtClean="0"/>
          </a:p>
          <a:p>
            <a:r>
              <a:rPr lang="en-US" dirty="0" smtClean="0">
                <a:hlinkClick r:id="rId7" action="ppaction://hlinksldjump"/>
              </a:rPr>
              <a:t>Resources</a:t>
            </a:r>
            <a:endParaRPr lang="en-US" dirty="0" smtClean="0"/>
          </a:p>
          <a:p>
            <a:r>
              <a:rPr lang="en-US" dirty="0" smtClean="0">
                <a:hlinkClick r:id="rId8" action="ppaction://hlinksldjump"/>
              </a:rPr>
              <a:t>Thank you</a:t>
            </a:r>
            <a:endParaRPr lang="en-US" dirty="0" smtClean="0"/>
          </a:p>
          <a:p>
            <a:pPr marL="68580" indent="0">
              <a:buNone/>
            </a:pPr>
            <a:endParaRPr lang="en-US" dirty="0"/>
          </a:p>
        </p:txBody>
      </p:sp>
    </p:spTree>
    <p:extLst>
      <p:ext uri="{BB962C8B-B14F-4D97-AF65-F5344CB8AC3E}">
        <p14:creationId xmlns:p14="http://schemas.microsoft.com/office/powerpoint/2010/main" val="2547519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3810000" cy="2057400"/>
          </a:xfrm>
        </p:spPr>
        <p:txBody>
          <a:bodyPr>
            <a:noAutofit/>
          </a:bodyPr>
          <a:lstStyle/>
          <a:p>
            <a:pPr algn="ctr"/>
            <a:r>
              <a:rPr lang="en-US" sz="6500" dirty="0" smtClean="0">
                <a:latin typeface="Cooper Black" pitchFamily="18" charset="0"/>
              </a:rPr>
              <a:t>Business Basics</a:t>
            </a:r>
            <a:endParaRPr lang="en-US" sz="6500" dirty="0">
              <a:latin typeface="Cooper Black" pitchFamily="18" charset="0"/>
            </a:endParaRPr>
          </a:p>
        </p:txBody>
      </p:sp>
      <p:sp>
        <p:nvSpPr>
          <p:cNvPr id="3" name="Subtitle 2"/>
          <p:cNvSpPr>
            <a:spLocks noGrp="1"/>
          </p:cNvSpPr>
          <p:nvPr>
            <p:ph type="subTitle" idx="1"/>
          </p:nvPr>
        </p:nvSpPr>
        <p:spPr>
          <a:xfrm>
            <a:off x="3886200" y="2286000"/>
            <a:ext cx="5181600" cy="4038600"/>
          </a:xfrm>
          <a:solidFill>
            <a:schemeClr val="bg2">
              <a:lumMod val="60000"/>
              <a:lumOff val="40000"/>
            </a:schemeClr>
          </a:solidFill>
        </p:spPr>
        <p:txBody>
          <a:bodyPr anchor="ctr" anchorCtr="0">
            <a:normAutofit/>
          </a:bodyPr>
          <a:lstStyle/>
          <a:p>
            <a:r>
              <a:rPr lang="en-US" sz="2800" b="1" dirty="0"/>
              <a:t>Maya K. L. Sims, </a:t>
            </a:r>
            <a:r>
              <a:rPr lang="en-US" sz="2800" b="1" dirty="0" smtClean="0"/>
              <a:t>CPA, MAF</a:t>
            </a:r>
            <a:endParaRPr lang="en-US" sz="2800" b="1" dirty="0"/>
          </a:p>
          <a:p>
            <a:r>
              <a:rPr lang="en-US" sz="2800" b="1" dirty="0"/>
              <a:t>  </a:t>
            </a:r>
            <a:r>
              <a:rPr lang="en-US" sz="2300" b="1" dirty="0" smtClean="0"/>
              <a:t>Office @:  </a:t>
            </a:r>
            <a:r>
              <a:rPr lang="en-US" sz="2300" b="1" dirty="0"/>
              <a:t>Ahmed H. Zaki, CPA, PC</a:t>
            </a:r>
          </a:p>
          <a:p>
            <a:r>
              <a:rPr lang="en-US" sz="2800" b="1" dirty="0"/>
              <a:t>678-957-1913 (office)</a:t>
            </a:r>
          </a:p>
          <a:p>
            <a:r>
              <a:rPr lang="en-US" sz="2800" b="1" dirty="0" smtClean="0"/>
              <a:t>Maya@ZakiCPA.com</a:t>
            </a:r>
            <a:endParaRPr lang="en-US" sz="2800" b="1" dirty="0"/>
          </a:p>
        </p:txBody>
      </p:sp>
      <p:pic>
        <p:nvPicPr>
          <p:cNvPr id="1026" name="Picture 2" descr="C:\Program Files (x86)\Microsoft Office\MEDIA\CAGCAT10\j023301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3124200"/>
            <a:ext cx="2787548" cy="283051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Program Files (x86)\Microsoft Office\MEDIA\OFFICE14\Bullets\BD21298_.gif">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7924800" y="5867400"/>
            <a:ext cx="395287" cy="39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369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ea typeface="Calibri"/>
                <a:cs typeface="Times New Roman"/>
              </a:rPr>
              <a:t>Entity Types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3" action="ppaction://hlinksldjump"/>
              </a:rPr>
              <a:t>Sole Proprietorship</a:t>
            </a:r>
            <a:endParaRPr lang="en-US" dirty="0" smtClean="0"/>
          </a:p>
          <a:p>
            <a:r>
              <a:rPr lang="en-US" dirty="0" smtClean="0">
                <a:hlinkClick r:id="rId4" action="ppaction://hlinksldjump"/>
              </a:rPr>
              <a:t>Partnership</a:t>
            </a:r>
            <a:endParaRPr lang="en-US" dirty="0" smtClean="0"/>
          </a:p>
          <a:p>
            <a:r>
              <a:rPr lang="en-US" dirty="0" smtClean="0">
                <a:hlinkClick r:id="rId5" action="ppaction://hlinksldjump"/>
              </a:rPr>
              <a:t>C-Corporation</a:t>
            </a:r>
            <a:endParaRPr lang="en-US" dirty="0" smtClean="0"/>
          </a:p>
          <a:p>
            <a:r>
              <a:rPr lang="en-US" dirty="0" smtClean="0">
                <a:hlinkClick r:id="rId6" action="ppaction://hlinksldjump"/>
              </a:rPr>
              <a:t>S-Corporation</a:t>
            </a:r>
            <a:endParaRPr lang="en-US" dirty="0" smtClean="0"/>
          </a:p>
          <a:p>
            <a:r>
              <a:rPr lang="en-US" dirty="0" smtClean="0">
                <a:hlinkClick r:id="rId7" action="ppaction://hlinksldjump"/>
              </a:rPr>
              <a:t>Limited Liability Company (LLC)</a:t>
            </a:r>
            <a:endParaRPr lang="en-US" dirty="0" smtClean="0"/>
          </a:p>
          <a:p>
            <a:pPr marL="68580" indent="0">
              <a:buNone/>
            </a:pPr>
            <a:endParaRPr lang="en-US" dirty="0"/>
          </a:p>
          <a:p>
            <a:pPr marL="0" indent="0">
              <a:buNone/>
            </a:pPr>
            <a:r>
              <a:rPr lang="en-US" dirty="0" smtClean="0"/>
              <a:t>Two separate issues when making entity type decision:  Legal &amp; Tax.  They are related, but can be totally separate issues.</a:t>
            </a:r>
          </a:p>
        </p:txBody>
      </p:sp>
      <p:pic>
        <p:nvPicPr>
          <p:cNvPr id="4" name="Picture 2" descr="C:\Program Files (x86)\Microsoft Office\MEDIA\OFFICE14\Bullets\BD21298_.gif">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368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a:bodyPr>
          <a:lstStyle/>
          <a:p>
            <a:pPr algn="ctr"/>
            <a:r>
              <a:rPr lang="en-US" dirty="0" smtClean="0"/>
              <a:t>Sole Proprietorship</a:t>
            </a:r>
            <a:endParaRPr lang="en-US" dirty="0"/>
          </a:p>
        </p:txBody>
      </p:sp>
      <p:sp>
        <p:nvSpPr>
          <p:cNvPr id="3" name="Content Placeholder 2"/>
          <p:cNvSpPr>
            <a:spLocks noGrp="1"/>
          </p:cNvSpPr>
          <p:nvPr>
            <p:ph idx="1"/>
          </p:nvPr>
        </p:nvSpPr>
        <p:spPr>
          <a:xfrm>
            <a:off x="533400" y="1828800"/>
            <a:ext cx="7848600" cy="4648199"/>
          </a:xfrm>
        </p:spPr>
        <p:txBody>
          <a:bodyPr>
            <a:normAutofit fontScale="62500" lnSpcReduction="20000"/>
          </a:bodyPr>
          <a:lstStyle/>
          <a:p>
            <a:r>
              <a:rPr lang="en-US" dirty="0" smtClean="0"/>
              <a:t>Basic Info:</a:t>
            </a:r>
          </a:p>
          <a:p>
            <a:pPr lvl="1"/>
            <a:r>
              <a:rPr lang="en-US" dirty="0"/>
              <a:t>There can only be </a:t>
            </a:r>
            <a:r>
              <a:rPr lang="en-US" b="1" u="sng" dirty="0"/>
              <a:t>1 owner</a:t>
            </a:r>
            <a:r>
              <a:rPr lang="en-US" dirty="0"/>
              <a:t>.  </a:t>
            </a:r>
          </a:p>
          <a:p>
            <a:pPr lvl="1"/>
            <a:r>
              <a:rPr lang="en-US" dirty="0"/>
              <a:t>Usually require </a:t>
            </a:r>
            <a:r>
              <a:rPr lang="en-US" b="1" u="sng" dirty="0"/>
              <a:t>business license </a:t>
            </a:r>
            <a:r>
              <a:rPr lang="en-US" dirty="0"/>
              <a:t>(Not applicable for single source subcontractors).  </a:t>
            </a:r>
          </a:p>
          <a:p>
            <a:pPr lvl="1"/>
            <a:r>
              <a:rPr lang="en-US" dirty="0"/>
              <a:t>May require </a:t>
            </a:r>
            <a:r>
              <a:rPr lang="en-US" b="1" u="sng" dirty="0"/>
              <a:t>registration</a:t>
            </a:r>
            <a:r>
              <a:rPr lang="en-US" dirty="0"/>
              <a:t> with State Superior Court (around $25 in many counties)</a:t>
            </a:r>
          </a:p>
          <a:p>
            <a:r>
              <a:rPr lang="en-US" dirty="0" smtClean="0"/>
              <a:t>Tax </a:t>
            </a:r>
            <a:r>
              <a:rPr lang="en-US" dirty="0"/>
              <a:t>Effect - All taxes are paid by the owner.  </a:t>
            </a:r>
          </a:p>
          <a:p>
            <a:pPr lvl="1"/>
            <a:r>
              <a:rPr lang="en-US" b="1" u="sng" dirty="0"/>
              <a:t>EIN</a:t>
            </a:r>
            <a:r>
              <a:rPr lang="en-US" dirty="0"/>
              <a:t> usually only required if you will have W-2 employees or subcontractors requiring 1099s. </a:t>
            </a:r>
          </a:p>
          <a:p>
            <a:pPr lvl="1"/>
            <a:r>
              <a:rPr lang="en-US" b="1" u="sng" dirty="0" smtClean="0"/>
              <a:t>Tax </a:t>
            </a:r>
            <a:r>
              <a:rPr lang="en-US" b="1" u="sng" dirty="0"/>
              <a:t>reporting is simple</a:t>
            </a:r>
            <a:r>
              <a:rPr lang="en-US" dirty="0"/>
              <a:t> as income and expenses are reported on Schedule C and attached to the individual tax return Form 1040.  </a:t>
            </a:r>
          </a:p>
          <a:p>
            <a:pPr lvl="1"/>
            <a:r>
              <a:rPr lang="en-US" b="1" u="sng" dirty="0"/>
              <a:t>Losses may offset other active income </a:t>
            </a:r>
            <a:r>
              <a:rPr lang="en-US" dirty="0"/>
              <a:t>- of a sole proprietorship that is actively &amp; materially participated in are also deductible against other active income on the return, which is often very beneficial for new start up small businesses.</a:t>
            </a:r>
          </a:p>
          <a:p>
            <a:pPr lvl="1"/>
            <a:r>
              <a:rPr lang="en-US" dirty="0"/>
              <a:t>All net income is subject to </a:t>
            </a:r>
            <a:r>
              <a:rPr lang="en-US" b="1" u="sng" dirty="0"/>
              <a:t>self-employment tax</a:t>
            </a:r>
            <a:r>
              <a:rPr lang="en-US" dirty="0"/>
              <a:t> (Social Security + Medicare14.13% effectively 2013) and </a:t>
            </a:r>
            <a:r>
              <a:rPr lang="en-US" b="1" u="sng" dirty="0"/>
              <a:t>income taxes</a:t>
            </a:r>
            <a:r>
              <a:rPr lang="en-US" dirty="0"/>
              <a:t>.   Half of the self-employment taxes are deductible in the calculation of AGI.  </a:t>
            </a:r>
          </a:p>
          <a:p>
            <a:r>
              <a:rPr lang="en-US" dirty="0" smtClean="0"/>
              <a:t>Advantages:</a:t>
            </a:r>
          </a:p>
          <a:p>
            <a:pPr lvl="1"/>
            <a:r>
              <a:rPr lang="en-US" b="1" u="sng" dirty="0" smtClean="0"/>
              <a:t>Simple</a:t>
            </a:r>
            <a:r>
              <a:rPr lang="en-US" b="1" dirty="0" smtClean="0"/>
              <a:t> </a:t>
            </a:r>
          </a:p>
          <a:p>
            <a:pPr lvl="1"/>
            <a:r>
              <a:rPr lang="en-US" b="1" u="sng" dirty="0" smtClean="0"/>
              <a:t>Losses</a:t>
            </a:r>
            <a:r>
              <a:rPr lang="en-US" dirty="0" smtClean="0"/>
              <a:t> may qualify to offset other active income.</a:t>
            </a:r>
          </a:p>
          <a:p>
            <a:r>
              <a:rPr lang="en-US" dirty="0" smtClean="0"/>
              <a:t>Disadvantages:</a:t>
            </a:r>
          </a:p>
          <a:p>
            <a:pPr lvl="1"/>
            <a:r>
              <a:rPr lang="en-US" dirty="0" smtClean="0"/>
              <a:t>Usually the </a:t>
            </a:r>
            <a:r>
              <a:rPr lang="en-US" b="1" u="sng" dirty="0" smtClean="0"/>
              <a:t>worst tax vantage</a:t>
            </a:r>
            <a:r>
              <a:rPr lang="en-US" dirty="0"/>
              <a:t> </a:t>
            </a:r>
            <a:r>
              <a:rPr lang="en-US" dirty="0" smtClean="0"/>
              <a:t>for profitable companies/contractors.  </a:t>
            </a:r>
          </a:p>
          <a:p>
            <a:pPr lvl="1"/>
            <a:r>
              <a:rPr lang="en-US" b="1" u="sng" dirty="0" smtClean="0"/>
              <a:t>Disregarded entity</a:t>
            </a:r>
            <a:r>
              <a:rPr lang="en-US" dirty="0" smtClean="0"/>
              <a:t>:  Owner is liable for all legal and tax obligations </a:t>
            </a:r>
            <a:r>
              <a:rPr lang="en-US" dirty="0"/>
              <a:t>of the company </a:t>
            </a:r>
            <a:endParaRPr lang="en-US" dirty="0" smtClean="0"/>
          </a:p>
        </p:txBody>
      </p:sp>
      <p:pic>
        <p:nvPicPr>
          <p:cNvPr id="2050"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109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Autofit/>
          </a:bodyPr>
          <a:lstStyle/>
          <a:p>
            <a:pPr algn="ctr"/>
            <a:r>
              <a:rPr lang="en-US" dirty="0" smtClean="0"/>
              <a:t>Partnership</a:t>
            </a:r>
            <a:endParaRPr lang="en-US" dirty="0"/>
          </a:p>
        </p:txBody>
      </p:sp>
      <p:sp>
        <p:nvSpPr>
          <p:cNvPr id="3" name="Content Placeholder 2"/>
          <p:cNvSpPr>
            <a:spLocks noGrp="1"/>
          </p:cNvSpPr>
          <p:nvPr>
            <p:ph idx="1"/>
          </p:nvPr>
        </p:nvSpPr>
        <p:spPr>
          <a:xfrm>
            <a:off x="533400" y="1676400"/>
            <a:ext cx="8001000" cy="4800600"/>
          </a:xfrm>
        </p:spPr>
        <p:txBody>
          <a:bodyPr>
            <a:normAutofit fontScale="55000" lnSpcReduction="20000"/>
          </a:bodyPr>
          <a:lstStyle/>
          <a:p>
            <a:r>
              <a:rPr lang="en-US" dirty="0" smtClean="0"/>
              <a:t>Basic Info:</a:t>
            </a:r>
          </a:p>
          <a:p>
            <a:pPr lvl="1"/>
            <a:r>
              <a:rPr lang="en-US" dirty="0" smtClean="0"/>
              <a:t>There </a:t>
            </a:r>
            <a:r>
              <a:rPr lang="en-US" dirty="0"/>
              <a:t>must be </a:t>
            </a:r>
            <a:r>
              <a:rPr lang="en-US" b="1" u="sng" dirty="0"/>
              <a:t>2 or more owners</a:t>
            </a:r>
            <a:r>
              <a:rPr lang="en-US" dirty="0"/>
              <a:t>.  </a:t>
            </a:r>
          </a:p>
          <a:p>
            <a:pPr lvl="1"/>
            <a:r>
              <a:rPr lang="en-US" dirty="0"/>
              <a:t>Usually require </a:t>
            </a:r>
            <a:r>
              <a:rPr lang="en-US" b="1" u="sng" dirty="0"/>
              <a:t>business license </a:t>
            </a:r>
            <a:r>
              <a:rPr lang="en-US" dirty="0"/>
              <a:t>(Not applicable for single source subcontractors).  </a:t>
            </a:r>
          </a:p>
          <a:p>
            <a:pPr lvl="1"/>
            <a:r>
              <a:rPr lang="en-US" b="1" u="sng" dirty="0"/>
              <a:t>Partnership Agreements</a:t>
            </a:r>
            <a:r>
              <a:rPr lang="en-US" dirty="0"/>
              <a:t> are generally not legally required, but may be essential to ensure that </a:t>
            </a:r>
            <a:r>
              <a:rPr lang="en-US" dirty="0" smtClean="0"/>
              <a:t>Partners </a:t>
            </a:r>
            <a:r>
              <a:rPr lang="en-US" dirty="0"/>
              <a:t>fully understand </a:t>
            </a:r>
            <a:r>
              <a:rPr lang="en-US" dirty="0" smtClean="0"/>
              <a:t>how </a:t>
            </a:r>
            <a:r>
              <a:rPr lang="en-US" dirty="0"/>
              <a:t>the work, operations, income, losses and equity are to be handled especially in the case of incapacitation or death.</a:t>
            </a:r>
          </a:p>
          <a:p>
            <a:pPr lvl="1"/>
            <a:r>
              <a:rPr lang="en-US" dirty="0"/>
              <a:t>May require </a:t>
            </a:r>
            <a:r>
              <a:rPr lang="en-US" b="1" u="sng" dirty="0"/>
              <a:t>registration</a:t>
            </a:r>
            <a:r>
              <a:rPr lang="en-US" dirty="0"/>
              <a:t> with State Superior Court (around $25 in many counties)</a:t>
            </a:r>
          </a:p>
          <a:p>
            <a:r>
              <a:rPr lang="en-US" dirty="0" smtClean="0"/>
              <a:t>Tax </a:t>
            </a:r>
            <a:r>
              <a:rPr lang="en-US" dirty="0"/>
              <a:t>Effect - All taxes are paid by the owner.  </a:t>
            </a:r>
          </a:p>
          <a:p>
            <a:pPr lvl="1"/>
            <a:r>
              <a:rPr lang="en-US" b="1" u="sng" dirty="0"/>
              <a:t>EIN</a:t>
            </a:r>
            <a:r>
              <a:rPr lang="en-US" dirty="0"/>
              <a:t> is required as partnerships have to file their </a:t>
            </a:r>
            <a:r>
              <a:rPr lang="en-US" dirty="0" smtClean="0"/>
              <a:t>own </a:t>
            </a:r>
            <a:r>
              <a:rPr lang="en-US" b="1" u="sng" dirty="0" smtClean="0"/>
              <a:t>separate tax return Form 1065</a:t>
            </a:r>
            <a:r>
              <a:rPr lang="en-US" dirty="0" smtClean="0"/>
              <a:t>. </a:t>
            </a:r>
          </a:p>
          <a:p>
            <a:pPr lvl="1"/>
            <a:r>
              <a:rPr lang="en-US" dirty="0" smtClean="0"/>
              <a:t>All partners are to be issued a </a:t>
            </a:r>
            <a:r>
              <a:rPr lang="en-US" b="1" u="sng" dirty="0" smtClean="0"/>
              <a:t>Form K-1</a:t>
            </a:r>
            <a:r>
              <a:rPr lang="en-US" b="1" dirty="0" smtClean="0"/>
              <a:t> </a:t>
            </a:r>
            <a:r>
              <a:rPr lang="en-US" dirty="0" smtClean="0"/>
              <a:t>from the partnership and the </a:t>
            </a:r>
            <a:r>
              <a:rPr lang="en-US" b="1" u="sng" dirty="0" smtClean="0"/>
              <a:t>taxes are paid by the individual partners </a:t>
            </a:r>
            <a:r>
              <a:rPr lang="en-US" dirty="0" smtClean="0"/>
              <a:t>on their personal tax returns. </a:t>
            </a:r>
            <a:endParaRPr lang="en-US" dirty="0"/>
          </a:p>
          <a:p>
            <a:pPr lvl="1"/>
            <a:r>
              <a:rPr lang="en-US" b="1" u="sng" dirty="0" smtClean="0"/>
              <a:t>Losses may offset </a:t>
            </a:r>
            <a:r>
              <a:rPr lang="en-US" b="1" u="sng" dirty="0"/>
              <a:t>other active income </a:t>
            </a:r>
            <a:r>
              <a:rPr lang="en-US" dirty="0"/>
              <a:t>- of a sole proprietorship that is actively &amp; materially participated in are also deductible against other active income on the return, which is often very beneficial for new start up small businesses.</a:t>
            </a:r>
          </a:p>
          <a:p>
            <a:pPr lvl="1"/>
            <a:r>
              <a:rPr lang="en-US" dirty="0"/>
              <a:t>All net income is subject to </a:t>
            </a:r>
            <a:r>
              <a:rPr lang="en-US" b="1" u="sng" dirty="0"/>
              <a:t>self-employment tax</a:t>
            </a:r>
            <a:r>
              <a:rPr lang="en-US" dirty="0"/>
              <a:t> (Social Security + Medicare14.13% effectively 2013) and </a:t>
            </a:r>
            <a:r>
              <a:rPr lang="en-US" b="1" u="sng" dirty="0"/>
              <a:t>income taxes</a:t>
            </a:r>
            <a:r>
              <a:rPr lang="en-US" dirty="0"/>
              <a:t>.   Half of the self-employment taxes are deductible in the calculation of AGI.  </a:t>
            </a:r>
          </a:p>
          <a:p>
            <a:r>
              <a:rPr lang="en-US" dirty="0" smtClean="0"/>
              <a:t>Advantages</a:t>
            </a:r>
            <a:r>
              <a:rPr lang="en-US" dirty="0"/>
              <a:t>:</a:t>
            </a:r>
          </a:p>
          <a:p>
            <a:pPr lvl="1"/>
            <a:r>
              <a:rPr lang="en-US" b="1" u="sng" dirty="0"/>
              <a:t>Simple</a:t>
            </a:r>
            <a:r>
              <a:rPr lang="en-US" b="1" dirty="0"/>
              <a:t> - </a:t>
            </a:r>
            <a:r>
              <a:rPr lang="en-US" dirty="0"/>
              <a:t>simplest </a:t>
            </a:r>
            <a:r>
              <a:rPr lang="en-US" b="1" u="sng" dirty="0"/>
              <a:t>multi-member</a:t>
            </a:r>
            <a:r>
              <a:rPr lang="en-US" dirty="0"/>
              <a:t> entity form</a:t>
            </a:r>
          </a:p>
          <a:p>
            <a:pPr lvl="1"/>
            <a:r>
              <a:rPr lang="en-US" b="1" u="sng" dirty="0"/>
              <a:t>Losses</a:t>
            </a:r>
            <a:r>
              <a:rPr lang="en-US" dirty="0"/>
              <a:t> may qualify to offset other active income.</a:t>
            </a:r>
            <a:endParaRPr lang="en-US" b="1" dirty="0"/>
          </a:p>
          <a:p>
            <a:r>
              <a:rPr lang="en-US" dirty="0"/>
              <a:t>Disadvantages:</a:t>
            </a:r>
          </a:p>
          <a:p>
            <a:pPr lvl="1"/>
            <a:r>
              <a:rPr lang="en-US" dirty="0"/>
              <a:t>Usually the </a:t>
            </a:r>
            <a:r>
              <a:rPr lang="en-US" b="1" u="sng" dirty="0" smtClean="0"/>
              <a:t>worst tax </a:t>
            </a:r>
            <a:r>
              <a:rPr lang="en-US" b="1" u="sng" dirty="0"/>
              <a:t>vantage</a:t>
            </a:r>
            <a:r>
              <a:rPr lang="en-US" dirty="0"/>
              <a:t> for profitable multi-member companies.</a:t>
            </a:r>
          </a:p>
          <a:p>
            <a:pPr lvl="1"/>
            <a:r>
              <a:rPr lang="en-US" b="1" u="sng" dirty="0"/>
              <a:t>Disregarded entity</a:t>
            </a:r>
            <a:r>
              <a:rPr lang="en-US" dirty="0"/>
              <a:t>:  Owners are </a:t>
            </a:r>
            <a:r>
              <a:rPr lang="en-US" b="1" u="sng" dirty="0"/>
              <a:t>liable both jointly and separately</a:t>
            </a:r>
            <a:r>
              <a:rPr lang="en-US" dirty="0"/>
              <a:t> for all legal and tax obligations of the </a:t>
            </a:r>
            <a:r>
              <a:rPr lang="en-US" dirty="0" smtClean="0"/>
              <a:t>company.</a:t>
            </a:r>
            <a:endParaRPr lang="en-US" dirty="0"/>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69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8" y="685800"/>
            <a:ext cx="7024744" cy="572536"/>
          </a:xfrm>
        </p:spPr>
        <p:txBody>
          <a:bodyPr>
            <a:noAutofit/>
          </a:bodyPr>
          <a:lstStyle/>
          <a:p>
            <a:pPr algn="ctr"/>
            <a:r>
              <a:rPr lang="en-US" dirty="0" smtClean="0"/>
              <a:t>C-Corporation</a:t>
            </a:r>
            <a:endParaRPr lang="en-US" dirty="0"/>
          </a:p>
        </p:txBody>
      </p:sp>
      <p:sp>
        <p:nvSpPr>
          <p:cNvPr id="3" name="Content Placeholder 2"/>
          <p:cNvSpPr>
            <a:spLocks noGrp="1" noChangeAspect="1"/>
          </p:cNvSpPr>
          <p:nvPr>
            <p:ph idx="1"/>
          </p:nvPr>
        </p:nvSpPr>
        <p:spPr>
          <a:xfrm>
            <a:off x="381000" y="1295400"/>
            <a:ext cx="8215376" cy="5146722"/>
          </a:xfrm>
        </p:spPr>
        <p:txBody>
          <a:bodyPr>
            <a:noAutofit/>
          </a:bodyPr>
          <a:lstStyle/>
          <a:p>
            <a:r>
              <a:rPr lang="en-US" sz="1100" dirty="0"/>
              <a:t>Basic Info:</a:t>
            </a:r>
          </a:p>
          <a:p>
            <a:pPr lvl="1"/>
            <a:r>
              <a:rPr lang="en-US" sz="1100" dirty="0" smtClean="0"/>
              <a:t>Are </a:t>
            </a:r>
            <a:r>
              <a:rPr lang="en-US" sz="1100" dirty="0"/>
              <a:t>formed </a:t>
            </a:r>
            <a:r>
              <a:rPr lang="en-US" sz="1100" dirty="0" smtClean="0"/>
              <a:t>by filing </a:t>
            </a:r>
            <a:r>
              <a:rPr lang="en-US" sz="1100" b="1" u="sng" dirty="0" smtClean="0"/>
              <a:t>Articles of Incorporation </a:t>
            </a:r>
            <a:r>
              <a:rPr lang="en-US" sz="1100" dirty="0" smtClean="0"/>
              <a:t>with the </a:t>
            </a:r>
            <a:r>
              <a:rPr lang="en-US" sz="1100" b="1" u="sng" dirty="0" smtClean="0"/>
              <a:t>Secretary of State </a:t>
            </a:r>
            <a:r>
              <a:rPr lang="en-US" sz="1100" dirty="0" smtClean="0"/>
              <a:t>and </a:t>
            </a:r>
            <a:r>
              <a:rPr lang="en-US" sz="1100" dirty="0"/>
              <a:t>are given legal rights as a separate autonomous entity from the shareholders that own them</a:t>
            </a:r>
            <a:r>
              <a:rPr lang="en-US" sz="1100" dirty="0" smtClean="0"/>
              <a:t>.</a:t>
            </a:r>
            <a:endParaRPr lang="en-US" sz="1100" dirty="0"/>
          </a:p>
          <a:p>
            <a:pPr lvl="1"/>
            <a:r>
              <a:rPr lang="en-US" sz="1100" dirty="0"/>
              <a:t>Requires a </a:t>
            </a:r>
            <a:r>
              <a:rPr lang="en-US" sz="1100" b="1" u="sng" dirty="0"/>
              <a:t>business license </a:t>
            </a:r>
          </a:p>
          <a:p>
            <a:pPr lvl="1"/>
            <a:r>
              <a:rPr lang="en-US" sz="1100" b="1" u="sng" dirty="0" smtClean="0"/>
              <a:t>Operating Agreements</a:t>
            </a:r>
            <a:r>
              <a:rPr lang="en-US" sz="1100" dirty="0" smtClean="0"/>
              <a:t> </a:t>
            </a:r>
            <a:r>
              <a:rPr lang="en-US" sz="1100" dirty="0"/>
              <a:t>are </a:t>
            </a:r>
            <a:r>
              <a:rPr lang="en-US" sz="1100" dirty="0" smtClean="0"/>
              <a:t>essential and corporations must hold at </a:t>
            </a:r>
            <a:r>
              <a:rPr lang="en-US" sz="1100" dirty="0"/>
              <a:t>minimum </a:t>
            </a:r>
            <a:r>
              <a:rPr lang="en-US" sz="1100" dirty="0" smtClean="0"/>
              <a:t>an </a:t>
            </a:r>
            <a:r>
              <a:rPr lang="en-US" sz="1100" b="1" u="sng" dirty="0" smtClean="0"/>
              <a:t>annual </a:t>
            </a:r>
            <a:r>
              <a:rPr lang="en-US" sz="1100" b="1" u="sng" dirty="0"/>
              <a:t>shareholders meetings</a:t>
            </a:r>
            <a:r>
              <a:rPr lang="en-US" sz="1100" b="1" dirty="0"/>
              <a:t> </a:t>
            </a:r>
            <a:r>
              <a:rPr lang="en-US" sz="1100" dirty="0" smtClean="0"/>
              <a:t>that is documented </a:t>
            </a:r>
            <a:r>
              <a:rPr lang="en-US" sz="1100" dirty="0"/>
              <a:t>with annual minutes. </a:t>
            </a:r>
            <a:endParaRPr lang="en-US" sz="1100" dirty="0" smtClean="0"/>
          </a:p>
          <a:p>
            <a:pPr lvl="1"/>
            <a:r>
              <a:rPr lang="en-US" sz="1100" dirty="0" smtClean="0"/>
              <a:t>Legally require segregation of books, </a:t>
            </a:r>
            <a:r>
              <a:rPr lang="en-US" sz="1100" dirty="0"/>
              <a:t>legal documents and </a:t>
            </a:r>
            <a:r>
              <a:rPr lang="en-US" sz="1100" dirty="0" smtClean="0"/>
              <a:t>taxes as </a:t>
            </a:r>
            <a:r>
              <a:rPr lang="en-US" sz="1100" dirty="0"/>
              <a:t>an autonomous </a:t>
            </a:r>
            <a:r>
              <a:rPr lang="en-US" sz="1100" dirty="0" smtClean="0"/>
              <a:t>entity.</a:t>
            </a:r>
            <a:endParaRPr lang="en-US" sz="1100" dirty="0"/>
          </a:p>
          <a:p>
            <a:r>
              <a:rPr lang="en-US" sz="1100" dirty="0" smtClean="0"/>
              <a:t>Tax </a:t>
            </a:r>
            <a:r>
              <a:rPr lang="en-US" sz="1100" dirty="0"/>
              <a:t>Effect </a:t>
            </a:r>
            <a:r>
              <a:rPr lang="en-US" sz="1100" dirty="0" smtClean="0"/>
              <a:t>- Taxes on company income are paid by the corporation.  </a:t>
            </a:r>
            <a:endParaRPr lang="en-US" sz="1100" dirty="0"/>
          </a:p>
          <a:p>
            <a:pPr lvl="1"/>
            <a:r>
              <a:rPr lang="en-US" sz="1100" b="1" u="sng" dirty="0"/>
              <a:t>EIN</a:t>
            </a:r>
            <a:r>
              <a:rPr lang="en-US" sz="1100" dirty="0"/>
              <a:t> is required </a:t>
            </a:r>
            <a:r>
              <a:rPr lang="en-US" sz="1100" dirty="0" smtClean="0"/>
              <a:t>and must file </a:t>
            </a:r>
            <a:r>
              <a:rPr lang="en-US" sz="1100" b="1" u="sng" dirty="0" smtClean="0"/>
              <a:t>Form </a:t>
            </a:r>
            <a:r>
              <a:rPr lang="en-US" sz="1100" b="1" u="sng" dirty="0"/>
              <a:t>1120</a:t>
            </a:r>
            <a:r>
              <a:rPr lang="en-US" sz="1100" b="1" dirty="0"/>
              <a:t> </a:t>
            </a:r>
            <a:r>
              <a:rPr lang="en-US" sz="1100" dirty="0"/>
              <a:t>annually. </a:t>
            </a:r>
            <a:endParaRPr lang="en-US" sz="1100" dirty="0" smtClean="0"/>
          </a:p>
          <a:p>
            <a:pPr lvl="1"/>
            <a:r>
              <a:rPr lang="en-US" sz="1100" dirty="0"/>
              <a:t>Losses and income are fully recognized at the corporate level. </a:t>
            </a:r>
            <a:endParaRPr lang="en-US" sz="1100" dirty="0" smtClean="0"/>
          </a:p>
          <a:p>
            <a:pPr lvl="1"/>
            <a:r>
              <a:rPr lang="en-US" sz="1100" dirty="0"/>
              <a:t>All distributions to owners/shareholders must be issued by way of </a:t>
            </a:r>
            <a:r>
              <a:rPr lang="en-US" sz="1100" b="1" u="sng" dirty="0"/>
              <a:t>compensation </a:t>
            </a:r>
            <a:r>
              <a:rPr lang="en-US" sz="1100" dirty="0"/>
              <a:t>(subject to Medicare &amp; Social Security) or as </a:t>
            </a:r>
            <a:r>
              <a:rPr lang="en-US" sz="1100" b="1" u="sng" dirty="0"/>
              <a:t>dividends</a:t>
            </a:r>
            <a:r>
              <a:rPr lang="en-US" sz="1100" dirty="0"/>
              <a:t> (subject to double taxation). </a:t>
            </a:r>
          </a:p>
          <a:p>
            <a:pPr lvl="1"/>
            <a:r>
              <a:rPr lang="en-US" sz="1100" dirty="0" smtClean="0"/>
              <a:t>Excessive accumulated </a:t>
            </a:r>
            <a:r>
              <a:rPr lang="en-US" sz="1100" dirty="0"/>
              <a:t>earnings </a:t>
            </a:r>
            <a:r>
              <a:rPr lang="en-US" sz="1100" dirty="0" smtClean="0"/>
              <a:t>are subject to </a:t>
            </a:r>
            <a:r>
              <a:rPr lang="en-US" sz="1100" b="1" u="sng" dirty="0" smtClean="0"/>
              <a:t>accumulated </a:t>
            </a:r>
            <a:r>
              <a:rPr lang="en-US" sz="1100" b="1" u="sng" dirty="0"/>
              <a:t>earnings tax</a:t>
            </a:r>
            <a:r>
              <a:rPr lang="en-US" sz="1100" dirty="0"/>
              <a:t>.  This tax was devised to prevent corporations from holding to much of the earnings and not giving the shareholders their share of the profits.</a:t>
            </a:r>
          </a:p>
          <a:p>
            <a:r>
              <a:rPr lang="en-US" sz="1100" dirty="0" smtClean="0"/>
              <a:t>Advantages</a:t>
            </a:r>
            <a:r>
              <a:rPr lang="en-US" sz="1100" dirty="0"/>
              <a:t>:</a:t>
            </a:r>
          </a:p>
          <a:p>
            <a:pPr lvl="1"/>
            <a:r>
              <a:rPr lang="en-US" sz="1100" dirty="0" smtClean="0"/>
              <a:t>Corporations receive an exemptions for </a:t>
            </a:r>
            <a:r>
              <a:rPr lang="en-US" sz="1100" b="1" u="sng" dirty="0"/>
              <a:t>dividends received </a:t>
            </a:r>
            <a:r>
              <a:rPr lang="en-US" sz="1100" dirty="0"/>
              <a:t>from a company that they own </a:t>
            </a:r>
            <a:r>
              <a:rPr lang="en-US" sz="1100" dirty="0" smtClean="0"/>
              <a:t>(from 70% - </a:t>
            </a:r>
            <a:r>
              <a:rPr lang="en-US" sz="1100" dirty="0"/>
              <a:t>80</a:t>
            </a:r>
            <a:r>
              <a:rPr lang="en-US" sz="1100" dirty="0" smtClean="0"/>
              <a:t>%) </a:t>
            </a:r>
          </a:p>
          <a:p>
            <a:pPr lvl="1"/>
            <a:r>
              <a:rPr lang="en-US" sz="1100" dirty="0"/>
              <a:t>Officers are also allowed to participate in </a:t>
            </a:r>
            <a:r>
              <a:rPr lang="en-US" sz="1100" b="1" u="sng" dirty="0"/>
              <a:t>corporate benefits plans </a:t>
            </a:r>
            <a:r>
              <a:rPr lang="en-US" sz="1100" dirty="0"/>
              <a:t>such as Health Savings Accounts, Dependent Care Accounts, etc</a:t>
            </a:r>
            <a:r>
              <a:rPr lang="en-US" sz="1100" dirty="0" smtClean="0"/>
              <a:t>.</a:t>
            </a:r>
          </a:p>
          <a:p>
            <a:pPr lvl="1"/>
            <a:r>
              <a:rPr lang="en-US" sz="1100" b="1" u="sng" dirty="0" smtClean="0"/>
              <a:t>Corporate tax rates</a:t>
            </a:r>
            <a:r>
              <a:rPr lang="en-US" sz="1100" b="1" dirty="0" smtClean="0"/>
              <a:t> </a:t>
            </a:r>
            <a:r>
              <a:rPr lang="en-US" sz="1100" dirty="0" smtClean="0"/>
              <a:t>are often less than individual tax rates</a:t>
            </a:r>
            <a:endParaRPr lang="en-US" sz="1100" dirty="0"/>
          </a:p>
          <a:p>
            <a:r>
              <a:rPr lang="en-US" sz="1100" dirty="0" smtClean="0"/>
              <a:t>Disadvantages</a:t>
            </a:r>
            <a:r>
              <a:rPr lang="en-US" sz="1100" dirty="0"/>
              <a:t>:</a:t>
            </a:r>
          </a:p>
          <a:p>
            <a:pPr lvl="1"/>
            <a:r>
              <a:rPr lang="en-US" sz="1100" dirty="0"/>
              <a:t>All distributions to owners/shareholders must be issued by way of </a:t>
            </a:r>
            <a:r>
              <a:rPr lang="en-US" sz="1100" b="1" u="sng" dirty="0" smtClean="0"/>
              <a:t>compensation</a:t>
            </a:r>
            <a:r>
              <a:rPr lang="en-US" sz="1100" dirty="0" smtClean="0"/>
              <a:t> (W-2 or as 1099-Misc Contractors) subject </a:t>
            </a:r>
            <a:r>
              <a:rPr lang="en-US" sz="1100" dirty="0"/>
              <a:t>to Medicare &amp; Social </a:t>
            </a:r>
            <a:r>
              <a:rPr lang="en-US" sz="1100" dirty="0" smtClean="0"/>
              <a:t>Security and income tax </a:t>
            </a:r>
            <a:r>
              <a:rPr lang="en-US" sz="1100" dirty="0"/>
              <a:t>or as </a:t>
            </a:r>
            <a:r>
              <a:rPr lang="en-US" sz="1100" b="1" u="sng" dirty="0"/>
              <a:t>dividends</a:t>
            </a:r>
            <a:r>
              <a:rPr lang="en-US" sz="1100" dirty="0"/>
              <a:t> </a:t>
            </a:r>
            <a:r>
              <a:rPr lang="en-US" sz="1100" dirty="0" smtClean="0"/>
              <a:t>subject </a:t>
            </a:r>
            <a:r>
              <a:rPr lang="en-US" sz="1100" dirty="0"/>
              <a:t>to double </a:t>
            </a:r>
            <a:r>
              <a:rPr lang="en-US" sz="1100" dirty="0" smtClean="0"/>
              <a:t>taxation.</a:t>
            </a:r>
            <a:endParaRPr lang="en-US" sz="1100" dirty="0"/>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831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Autofit/>
          </a:bodyPr>
          <a:lstStyle/>
          <a:p>
            <a:pPr algn="ctr"/>
            <a:r>
              <a:rPr lang="en-US" dirty="0" smtClean="0"/>
              <a:t>S-Corporation</a:t>
            </a:r>
            <a:endParaRPr lang="en-US" dirty="0"/>
          </a:p>
        </p:txBody>
      </p:sp>
      <p:sp>
        <p:nvSpPr>
          <p:cNvPr id="3" name="Content Placeholder 2"/>
          <p:cNvSpPr>
            <a:spLocks noGrp="1"/>
          </p:cNvSpPr>
          <p:nvPr>
            <p:ph idx="1"/>
          </p:nvPr>
        </p:nvSpPr>
        <p:spPr>
          <a:xfrm>
            <a:off x="685800" y="1524000"/>
            <a:ext cx="7848600" cy="4876800"/>
          </a:xfrm>
        </p:spPr>
        <p:txBody>
          <a:bodyPr>
            <a:normAutofit/>
          </a:bodyPr>
          <a:lstStyle/>
          <a:p>
            <a:r>
              <a:rPr lang="en-US" sz="1100" dirty="0"/>
              <a:t>Basic Info:</a:t>
            </a:r>
          </a:p>
          <a:p>
            <a:pPr lvl="1"/>
            <a:r>
              <a:rPr lang="en-US" sz="1000" dirty="0"/>
              <a:t>Are formed by filing </a:t>
            </a:r>
            <a:r>
              <a:rPr lang="en-US" sz="1000" b="1" u="sng" dirty="0"/>
              <a:t>Articles of Incorporation </a:t>
            </a:r>
            <a:r>
              <a:rPr lang="en-US" sz="1000" dirty="0"/>
              <a:t>with the </a:t>
            </a:r>
            <a:r>
              <a:rPr lang="en-US" sz="1000" b="1" u="sng" dirty="0"/>
              <a:t>Secretary of State </a:t>
            </a:r>
            <a:r>
              <a:rPr lang="en-US" sz="1000" dirty="0"/>
              <a:t>and are given legal rights as a separate autonomous entity from the shareholders that own them</a:t>
            </a:r>
            <a:r>
              <a:rPr lang="en-US" sz="1000" dirty="0" smtClean="0"/>
              <a:t>.  Additionally S-Corporations must file </a:t>
            </a:r>
            <a:r>
              <a:rPr lang="en-US" sz="1000" dirty="0"/>
              <a:t>a special election request with the IRS to be considered a Small Corporation (pass through entity) for tax purposes (form 2553).</a:t>
            </a:r>
          </a:p>
          <a:p>
            <a:pPr lvl="1"/>
            <a:r>
              <a:rPr lang="en-US" sz="1000" dirty="0"/>
              <a:t>Requires a </a:t>
            </a:r>
            <a:r>
              <a:rPr lang="en-US" sz="1000" b="1" u="sng" dirty="0"/>
              <a:t>business license </a:t>
            </a:r>
          </a:p>
          <a:p>
            <a:pPr lvl="1"/>
            <a:r>
              <a:rPr lang="en-US" sz="1000" b="1" u="sng" dirty="0"/>
              <a:t>Operating Agreements</a:t>
            </a:r>
            <a:r>
              <a:rPr lang="en-US" sz="1000" dirty="0"/>
              <a:t> are essential and corporations must hold at minimum an </a:t>
            </a:r>
            <a:r>
              <a:rPr lang="en-US" sz="1000" b="1" u="sng" dirty="0"/>
              <a:t>annual shareholders meetings</a:t>
            </a:r>
            <a:r>
              <a:rPr lang="en-US" sz="1000" b="1" dirty="0"/>
              <a:t> </a:t>
            </a:r>
            <a:r>
              <a:rPr lang="en-US" sz="1000" dirty="0"/>
              <a:t>that is documented with annual minutes. </a:t>
            </a:r>
          </a:p>
          <a:p>
            <a:pPr lvl="1"/>
            <a:r>
              <a:rPr lang="en-US" sz="1000" dirty="0"/>
              <a:t>Legally require </a:t>
            </a:r>
            <a:r>
              <a:rPr lang="en-US" sz="1000" b="1" u="sng" dirty="0"/>
              <a:t>segregation</a:t>
            </a:r>
            <a:r>
              <a:rPr lang="en-US" sz="1000" dirty="0"/>
              <a:t> of books, legal documents and taxes as an autonomous entity.</a:t>
            </a:r>
          </a:p>
          <a:p>
            <a:r>
              <a:rPr lang="en-US" sz="1100" dirty="0"/>
              <a:t>Tax Effect - All taxes are paid by the owner.  </a:t>
            </a:r>
          </a:p>
          <a:p>
            <a:pPr lvl="1"/>
            <a:r>
              <a:rPr lang="en-US" sz="1000" b="1" u="sng" dirty="0"/>
              <a:t>EIN</a:t>
            </a:r>
            <a:r>
              <a:rPr lang="en-US" sz="1000" dirty="0"/>
              <a:t> is required and must file </a:t>
            </a:r>
            <a:r>
              <a:rPr lang="en-US" sz="1000" b="1" u="sng" dirty="0"/>
              <a:t>Form </a:t>
            </a:r>
            <a:r>
              <a:rPr lang="en-US" sz="1000" b="1" u="sng" dirty="0" smtClean="0"/>
              <a:t>1120S</a:t>
            </a:r>
            <a:r>
              <a:rPr lang="en-US" sz="1000" b="1" dirty="0" smtClean="0"/>
              <a:t> </a:t>
            </a:r>
            <a:r>
              <a:rPr lang="en-US" sz="1000" dirty="0"/>
              <a:t>annually. </a:t>
            </a:r>
          </a:p>
          <a:p>
            <a:pPr lvl="1"/>
            <a:r>
              <a:rPr lang="en-US" sz="1000" dirty="0"/>
              <a:t>All </a:t>
            </a:r>
            <a:r>
              <a:rPr lang="en-US" sz="1000" dirty="0" smtClean="0"/>
              <a:t>shareholders are </a:t>
            </a:r>
            <a:r>
              <a:rPr lang="en-US" sz="1000" dirty="0"/>
              <a:t>to be issued a </a:t>
            </a:r>
            <a:r>
              <a:rPr lang="en-US" sz="1000" b="1" u="sng" dirty="0"/>
              <a:t>Form K-1</a:t>
            </a:r>
            <a:r>
              <a:rPr lang="en-US" sz="1000" b="1" dirty="0"/>
              <a:t> </a:t>
            </a:r>
            <a:r>
              <a:rPr lang="en-US" sz="1000" dirty="0"/>
              <a:t>from the </a:t>
            </a:r>
            <a:r>
              <a:rPr lang="en-US" sz="1000" dirty="0" smtClean="0"/>
              <a:t>S-corporation and </a:t>
            </a:r>
            <a:r>
              <a:rPr lang="en-US" sz="1000" dirty="0"/>
              <a:t>the </a:t>
            </a:r>
            <a:r>
              <a:rPr lang="en-US" sz="1000" b="1" u="sng" dirty="0"/>
              <a:t>taxes are paid by the individual </a:t>
            </a:r>
            <a:r>
              <a:rPr lang="en-US" sz="1000" b="1" u="sng" dirty="0" smtClean="0"/>
              <a:t>shareholders</a:t>
            </a:r>
            <a:r>
              <a:rPr lang="en-US" sz="1000" b="1" dirty="0" smtClean="0"/>
              <a:t> </a:t>
            </a:r>
            <a:r>
              <a:rPr lang="en-US" sz="1000" dirty="0" smtClean="0"/>
              <a:t>on </a:t>
            </a:r>
            <a:r>
              <a:rPr lang="en-US" sz="1000" dirty="0"/>
              <a:t>their personal tax returns. </a:t>
            </a:r>
          </a:p>
          <a:p>
            <a:pPr lvl="1"/>
            <a:r>
              <a:rPr lang="en-US" sz="1000" dirty="0"/>
              <a:t>All </a:t>
            </a:r>
            <a:r>
              <a:rPr lang="en-US" sz="1000" dirty="0" smtClean="0"/>
              <a:t>money given to </a:t>
            </a:r>
            <a:r>
              <a:rPr lang="en-US" sz="1000" dirty="0"/>
              <a:t>owners/shareholders must be issued by way of </a:t>
            </a:r>
            <a:r>
              <a:rPr lang="en-US" sz="1000" b="1" u="sng" dirty="0"/>
              <a:t>compensation </a:t>
            </a:r>
            <a:r>
              <a:rPr lang="en-US" sz="1000" dirty="0"/>
              <a:t>(subject to Medicare &amp; Social Security) </a:t>
            </a:r>
            <a:r>
              <a:rPr lang="en-US" sz="1000" b="1" u="sng" dirty="0"/>
              <a:t>or</a:t>
            </a:r>
            <a:r>
              <a:rPr lang="en-US" sz="1000" dirty="0"/>
              <a:t> </a:t>
            </a:r>
            <a:r>
              <a:rPr lang="en-US" sz="1000" dirty="0" smtClean="0"/>
              <a:t>can be given by way of a non-taxable </a:t>
            </a:r>
            <a:r>
              <a:rPr lang="en-US" sz="1000" b="1" u="sng" dirty="0" smtClean="0"/>
              <a:t>distribution</a:t>
            </a:r>
            <a:r>
              <a:rPr lang="en-US" sz="1000" dirty="0" smtClean="0"/>
              <a:t> (similar to partnerships).</a:t>
            </a:r>
          </a:p>
          <a:p>
            <a:pPr lvl="2"/>
            <a:r>
              <a:rPr lang="en-US" sz="900" dirty="0" smtClean="0"/>
              <a:t>All shareholders who actively participate and provide any service to the company or on </a:t>
            </a:r>
            <a:r>
              <a:rPr lang="en-US" sz="900" dirty="0"/>
              <a:t>the company or on the company’s behalf must be compensated as W-2 </a:t>
            </a:r>
            <a:r>
              <a:rPr lang="en-US" sz="900" dirty="0" smtClean="0"/>
              <a:t>employees with compensation commensurate with their industry.</a:t>
            </a:r>
          </a:p>
          <a:p>
            <a:pPr lvl="1"/>
            <a:r>
              <a:rPr lang="en-US" sz="1000" dirty="0" smtClean="0"/>
              <a:t>Excessive </a:t>
            </a:r>
            <a:r>
              <a:rPr lang="en-US" sz="1000" dirty="0"/>
              <a:t>accumulated earnings are subject to </a:t>
            </a:r>
            <a:r>
              <a:rPr lang="en-US" sz="1000" b="1" u="sng" dirty="0"/>
              <a:t>accumulated earnings tax</a:t>
            </a:r>
            <a:r>
              <a:rPr lang="en-US" sz="1000" dirty="0"/>
              <a:t>.  This tax was devised to prevent corporations from holding to much of the earnings and not giving the shareholders their share of the profits.</a:t>
            </a:r>
          </a:p>
          <a:p>
            <a:r>
              <a:rPr lang="en-US" sz="1100" dirty="0"/>
              <a:t>Advantages:</a:t>
            </a:r>
          </a:p>
          <a:p>
            <a:pPr lvl="1"/>
            <a:r>
              <a:rPr lang="en-US" sz="1000" b="1" u="sng" dirty="0" smtClean="0"/>
              <a:t>Avoids double taxation </a:t>
            </a:r>
            <a:r>
              <a:rPr lang="en-US" sz="1000" dirty="0" smtClean="0"/>
              <a:t>of C-Corporations</a:t>
            </a:r>
            <a:endParaRPr lang="en-US" sz="1000" dirty="0"/>
          </a:p>
          <a:p>
            <a:pPr lvl="1"/>
            <a:r>
              <a:rPr lang="en-US" sz="1000" dirty="0" smtClean="0"/>
              <a:t>Allows the ability to </a:t>
            </a:r>
            <a:r>
              <a:rPr lang="en-US" sz="1000" b="1" u="sng" dirty="0" smtClean="0"/>
              <a:t>control</a:t>
            </a:r>
            <a:r>
              <a:rPr lang="en-US" sz="1000" dirty="0" smtClean="0"/>
              <a:t> the amount of officer compensation subjected to </a:t>
            </a:r>
            <a:r>
              <a:rPr lang="en-US" sz="1000" b="1" u="sng" dirty="0" smtClean="0"/>
              <a:t>Social Security and Medicare</a:t>
            </a:r>
          </a:p>
          <a:p>
            <a:r>
              <a:rPr lang="en-US" sz="1100" dirty="0" smtClean="0"/>
              <a:t>Disadvantages</a:t>
            </a:r>
            <a:r>
              <a:rPr lang="en-US" sz="1100" dirty="0"/>
              <a:t>:</a:t>
            </a:r>
          </a:p>
          <a:p>
            <a:pPr lvl="1"/>
            <a:r>
              <a:rPr lang="en-US" sz="1000" dirty="0" smtClean="0"/>
              <a:t>Officers are not allowed to participate in corporate benefit programs such as Health Savings Accounts, Dependent Care Accounts, etc.</a:t>
            </a:r>
          </a:p>
          <a:p>
            <a:pPr lvl="1"/>
            <a:r>
              <a:rPr lang="en-US" sz="1000" dirty="0" smtClean="0"/>
              <a:t>Corporate income subject to personal tax rate which may be more than the corporate tax rate.</a:t>
            </a:r>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06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a:bodyPr>
          <a:lstStyle/>
          <a:p>
            <a:pPr algn="ctr"/>
            <a:r>
              <a:rPr lang="en-US" sz="3500" dirty="0" smtClean="0"/>
              <a:t>Limited Liability Company (LLC)</a:t>
            </a:r>
            <a:endParaRPr lang="en-US" sz="3500" dirty="0"/>
          </a:p>
        </p:txBody>
      </p:sp>
      <p:sp>
        <p:nvSpPr>
          <p:cNvPr id="3" name="Content Placeholder 2"/>
          <p:cNvSpPr>
            <a:spLocks noGrp="1"/>
          </p:cNvSpPr>
          <p:nvPr>
            <p:ph idx="1"/>
          </p:nvPr>
        </p:nvSpPr>
        <p:spPr>
          <a:xfrm>
            <a:off x="609600" y="1676400"/>
            <a:ext cx="7848600" cy="4648200"/>
          </a:xfrm>
        </p:spPr>
        <p:txBody>
          <a:bodyPr>
            <a:normAutofit/>
          </a:bodyPr>
          <a:lstStyle/>
          <a:p>
            <a:r>
              <a:rPr lang="en-US" sz="1100" dirty="0"/>
              <a:t>Basic </a:t>
            </a:r>
            <a:r>
              <a:rPr lang="en-US" sz="1100" dirty="0" smtClean="0"/>
              <a:t>Info – Rules may vary, but these are some general standards:</a:t>
            </a:r>
            <a:endParaRPr lang="en-US" sz="1100" dirty="0"/>
          </a:p>
          <a:p>
            <a:pPr lvl="1"/>
            <a:r>
              <a:rPr lang="en-US" sz="1000" dirty="0" smtClean="0"/>
              <a:t>Are </a:t>
            </a:r>
            <a:r>
              <a:rPr lang="en-US" sz="1000" dirty="0"/>
              <a:t>formed by filing </a:t>
            </a:r>
            <a:r>
              <a:rPr lang="en-US" sz="1000" b="1" u="sng" dirty="0"/>
              <a:t>Articles of Incorporation </a:t>
            </a:r>
            <a:r>
              <a:rPr lang="en-US" sz="1000" dirty="0"/>
              <a:t>with the </a:t>
            </a:r>
            <a:r>
              <a:rPr lang="en-US" sz="1000" b="1" u="sng" dirty="0"/>
              <a:t>Secretary of State </a:t>
            </a:r>
            <a:r>
              <a:rPr lang="en-US" sz="1000" dirty="0"/>
              <a:t>and are given legal rights as a separate autonomous entity from the </a:t>
            </a:r>
            <a:r>
              <a:rPr lang="en-US" sz="1000" dirty="0" smtClean="0"/>
              <a:t>members and managing members who own </a:t>
            </a:r>
            <a:r>
              <a:rPr lang="en-US" sz="1000" dirty="0"/>
              <a:t>them.  </a:t>
            </a:r>
            <a:endParaRPr lang="en-US" sz="1000" dirty="0" smtClean="0"/>
          </a:p>
          <a:p>
            <a:pPr lvl="1"/>
            <a:r>
              <a:rPr lang="en-US" sz="1000" dirty="0" smtClean="0"/>
              <a:t>Requires </a:t>
            </a:r>
            <a:r>
              <a:rPr lang="en-US" sz="1000" dirty="0"/>
              <a:t>a </a:t>
            </a:r>
            <a:r>
              <a:rPr lang="en-US" sz="1000" b="1" u="sng" dirty="0"/>
              <a:t>business license </a:t>
            </a:r>
          </a:p>
          <a:p>
            <a:pPr lvl="1"/>
            <a:r>
              <a:rPr lang="en-US" sz="1000" b="1" u="sng" dirty="0" smtClean="0"/>
              <a:t>Operating </a:t>
            </a:r>
            <a:r>
              <a:rPr lang="en-US" sz="1000" b="1" u="sng" dirty="0"/>
              <a:t>Agreements</a:t>
            </a:r>
            <a:r>
              <a:rPr lang="en-US" sz="1000" dirty="0"/>
              <a:t> </a:t>
            </a:r>
            <a:r>
              <a:rPr lang="en-US" sz="1000" dirty="0" smtClean="0"/>
              <a:t>are NOT required, but highly recommended.  LLCs are </a:t>
            </a:r>
            <a:r>
              <a:rPr lang="en-US" sz="1000" dirty="0"/>
              <a:t>considered to be a less formal organizational type than </a:t>
            </a:r>
            <a:r>
              <a:rPr lang="en-US" sz="1000" dirty="0" smtClean="0"/>
              <a:t>Corporations and only require meeting minutes in cases where significant company policies and procedures are being established or changed (not annually</a:t>
            </a:r>
          </a:p>
          <a:p>
            <a:pPr lvl="1"/>
            <a:r>
              <a:rPr lang="en-US" sz="1000" b="1" u="sng" dirty="0" smtClean="0"/>
              <a:t>Segregation</a:t>
            </a:r>
            <a:r>
              <a:rPr lang="en-US" sz="1000" dirty="0" smtClean="0"/>
              <a:t> </a:t>
            </a:r>
            <a:r>
              <a:rPr lang="en-US" sz="1000" dirty="0"/>
              <a:t>of </a:t>
            </a:r>
            <a:r>
              <a:rPr lang="en-US" sz="1000" dirty="0" smtClean="0"/>
              <a:t>books is highly recommended and may be required based on tax elections made.</a:t>
            </a:r>
          </a:p>
          <a:p>
            <a:pPr lvl="1"/>
            <a:r>
              <a:rPr lang="en-US" sz="1000" dirty="0" smtClean="0"/>
              <a:t>Owners are listed as:  Members, Managers or Managing Members</a:t>
            </a:r>
          </a:p>
          <a:p>
            <a:pPr lvl="1"/>
            <a:r>
              <a:rPr lang="en-US" sz="1000" dirty="0" smtClean="0"/>
              <a:t>All owners have equal voting rights regardless of equity.</a:t>
            </a:r>
            <a:endParaRPr lang="en-US" sz="1000" dirty="0"/>
          </a:p>
          <a:p>
            <a:r>
              <a:rPr lang="en-US" sz="1100" dirty="0"/>
              <a:t>Tax Effect </a:t>
            </a:r>
            <a:r>
              <a:rPr lang="en-US" sz="1100" dirty="0" smtClean="0"/>
              <a:t>– No tax method assigned.  </a:t>
            </a:r>
            <a:endParaRPr lang="en-US" sz="1100" dirty="0"/>
          </a:p>
          <a:p>
            <a:pPr lvl="1"/>
            <a:r>
              <a:rPr lang="en-US" sz="1000" dirty="0" smtClean="0"/>
              <a:t>LLC’s </a:t>
            </a:r>
            <a:r>
              <a:rPr lang="en-US" sz="1000" b="1" u="sng" dirty="0" smtClean="0"/>
              <a:t>must elect</a:t>
            </a:r>
            <a:r>
              <a:rPr lang="en-US" sz="1000" dirty="0" smtClean="0"/>
              <a:t> the tax methodology they wish to be subject to or one will be assigned </a:t>
            </a:r>
          </a:p>
          <a:p>
            <a:pPr lvl="2"/>
            <a:r>
              <a:rPr lang="en-US" sz="800" dirty="0" smtClean="0"/>
              <a:t>Single member, disregarded entity:  Default for LLCs with only one member.  Same tax effect as a Sole Proprietorship, but with the Legal protection of a corporation.</a:t>
            </a:r>
          </a:p>
          <a:p>
            <a:pPr lvl="2"/>
            <a:r>
              <a:rPr lang="en-US" sz="800" dirty="0" smtClean="0"/>
              <a:t>Partnership – must have 2 or more members: </a:t>
            </a:r>
            <a:r>
              <a:rPr lang="en-US" sz="800" dirty="0"/>
              <a:t>Default for LLCs with </a:t>
            </a:r>
            <a:r>
              <a:rPr lang="en-US" sz="800" dirty="0" smtClean="0"/>
              <a:t>two or more members. Same tax effect as a Partnership, </a:t>
            </a:r>
            <a:r>
              <a:rPr lang="en-US" sz="800" dirty="0"/>
              <a:t>but with the Legal protection of a corporation</a:t>
            </a:r>
            <a:endParaRPr lang="en-US" sz="800" dirty="0" smtClean="0"/>
          </a:p>
          <a:p>
            <a:pPr lvl="2"/>
            <a:r>
              <a:rPr lang="en-US" sz="800" dirty="0" smtClean="0"/>
              <a:t>Corporation – Election must be made using form 8832</a:t>
            </a:r>
          </a:p>
          <a:p>
            <a:pPr lvl="2"/>
            <a:r>
              <a:rPr lang="en-US" sz="800" dirty="0" smtClean="0"/>
              <a:t>S-Corporation – Election must be made for corporate states on form 8832 and an additional election for Small Corporation election made using form 2553.</a:t>
            </a:r>
            <a:endParaRPr lang="en-US" sz="800" dirty="0"/>
          </a:p>
          <a:p>
            <a:r>
              <a:rPr lang="en-US" sz="1100" dirty="0" smtClean="0"/>
              <a:t>Advantages</a:t>
            </a:r>
            <a:r>
              <a:rPr lang="en-US" sz="1100" dirty="0"/>
              <a:t>:</a:t>
            </a:r>
          </a:p>
          <a:p>
            <a:pPr lvl="1"/>
            <a:r>
              <a:rPr lang="en-US" sz="1000" b="1" u="sng" dirty="0" smtClean="0"/>
              <a:t>Flexible</a:t>
            </a:r>
            <a:r>
              <a:rPr lang="en-US" sz="1000" dirty="0" smtClean="0"/>
              <a:t> taxing method</a:t>
            </a:r>
          </a:p>
          <a:p>
            <a:pPr lvl="1"/>
            <a:r>
              <a:rPr lang="en-US" sz="1000" dirty="0" smtClean="0"/>
              <a:t>Has same legal protection as a corporation (S or C)</a:t>
            </a:r>
            <a:endParaRPr lang="en-US" sz="1000" dirty="0"/>
          </a:p>
          <a:p>
            <a:pPr lvl="1"/>
            <a:r>
              <a:rPr lang="en-US" sz="1000" dirty="0" smtClean="0"/>
              <a:t>Less formal organizational structure than corporations</a:t>
            </a:r>
            <a:endParaRPr lang="en-US" sz="1000" b="1" u="sng" dirty="0"/>
          </a:p>
          <a:p>
            <a:r>
              <a:rPr lang="en-US" sz="1100" dirty="0"/>
              <a:t>Disadvantages:</a:t>
            </a:r>
          </a:p>
          <a:p>
            <a:pPr lvl="1"/>
            <a:r>
              <a:rPr lang="en-US" sz="1000" dirty="0" smtClean="0"/>
              <a:t>All members have equal voting rights</a:t>
            </a:r>
          </a:p>
          <a:p>
            <a:pPr lvl="1"/>
            <a:r>
              <a:rPr lang="en-US" sz="1000" dirty="0" smtClean="0"/>
              <a:t>If tax elections are not taken timely they may be delayed costing additional taxes in the current year</a:t>
            </a:r>
            <a:endParaRPr lang="en-US" sz="1000" dirty="0"/>
          </a:p>
        </p:txBody>
      </p:sp>
      <p:pic>
        <p:nvPicPr>
          <p:cNvPr id="4" name="Picture 2" descr="C:\Program Files (x86)\Microsoft Office\MEDIA\OFFICE14\Bullets\BD21298_.gif">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769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Payroll</a:t>
            </a:r>
            <a:endParaRPr lang="en-US" dirty="0"/>
          </a:p>
        </p:txBody>
      </p:sp>
      <p:sp>
        <p:nvSpPr>
          <p:cNvPr id="3" name="Content Placeholder 2"/>
          <p:cNvSpPr>
            <a:spLocks noGrp="1"/>
          </p:cNvSpPr>
          <p:nvPr>
            <p:ph idx="1"/>
          </p:nvPr>
        </p:nvSpPr>
        <p:spPr>
          <a:xfrm>
            <a:off x="762000" y="1600200"/>
            <a:ext cx="7696200" cy="4800600"/>
          </a:xfrm>
        </p:spPr>
        <p:txBody>
          <a:bodyPr>
            <a:normAutofit fontScale="55000" lnSpcReduction="20000"/>
          </a:bodyPr>
          <a:lstStyle/>
          <a:p>
            <a:r>
              <a:rPr lang="en-US" dirty="0" smtClean="0"/>
              <a:t>If </a:t>
            </a:r>
            <a:r>
              <a:rPr lang="en-US" dirty="0"/>
              <a:t>you hire </a:t>
            </a:r>
            <a:r>
              <a:rPr lang="en-US" dirty="0" smtClean="0"/>
              <a:t>employees or officers are required to be on payroll if company took an S-election</a:t>
            </a:r>
          </a:p>
          <a:p>
            <a:r>
              <a:rPr lang="en-US" b="1" u="sng" dirty="0" smtClean="0"/>
              <a:t>Employees vs. Independent Contractors</a:t>
            </a:r>
            <a:r>
              <a:rPr lang="en-US" dirty="0" smtClean="0"/>
              <a:t>:  Not knowing the </a:t>
            </a:r>
            <a:r>
              <a:rPr lang="en-US" dirty="0"/>
              <a:t>difference could cost you!!! </a:t>
            </a:r>
            <a:endParaRPr lang="en-US" dirty="0" smtClean="0"/>
          </a:p>
          <a:p>
            <a:pPr lvl="1"/>
            <a:r>
              <a:rPr lang="en-US" dirty="0" smtClean="0">
                <a:hlinkClick r:id="rId3"/>
              </a:rPr>
              <a:t>http</a:t>
            </a:r>
            <a:r>
              <a:rPr lang="en-US" dirty="0">
                <a:hlinkClick r:id="rId3"/>
              </a:rPr>
              <a:t>://www.irs.gov/Businesses/Small-Businesses-&amp;-</a:t>
            </a:r>
            <a:r>
              <a:rPr lang="en-US" dirty="0" smtClean="0">
                <a:hlinkClick r:id="rId3"/>
              </a:rPr>
              <a:t>Self-Employed/Independent-Contractor-Self-Employed-or-Employee</a:t>
            </a:r>
            <a:r>
              <a:rPr lang="en-US" dirty="0" smtClean="0"/>
              <a:t> </a:t>
            </a:r>
          </a:p>
          <a:p>
            <a:pPr lvl="1"/>
            <a:r>
              <a:rPr lang="en-US" dirty="0" smtClean="0"/>
              <a:t>Who has control?</a:t>
            </a:r>
          </a:p>
          <a:p>
            <a:pPr lvl="1"/>
            <a:r>
              <a:rPr lang="en-US" dirty="0" smtClean="0"/>
              <a:t>Who sets and how are hours set?</a:t>
            </a:r>
          </a:p>
          <a:p>
            <a:pPr lvl="1"/>
            <a:r>
              <a:rPr lang="en-US" dirty="0" smtClean="0"/>
              <a:t>Who provides tools?</a:t>
            </a:r>
          </a:p>
          <a:p>
            <a:pPr lvl="1"/>
            <a:r>
              <a:rPr lang="en-US" dirty="0" smtClean="0"/>
              <a:t>Is this project work?</a:t>
            </a:r>
            <a:endParaRPr lang="en-US" dirty="0"/>
          </a:p>
          <a:p>
            <a:r>
              <a:rPr lang="en-US" dirty="0" smtClean="0"/>
              <a:t>Company ID Numbers </a:t>
            </a:r>
          </a:p>
          <a:p>
            <a:pPr lvl="1"/>
            <a:r>
              <a:rPr lang="en-US" dirty="0" smtClean="0"/>
              <a:t>EIN - </a:t>
            </a:r>
            <a:r>
              <a:rPr lang="en-US" dirty="0" smtClean="0">
                <a:hlinkClick r:id="rId4"/>
              </a:rPr>
              <a:t>http</a:t>
            </a:r>
            <a:r>
              <a:rPr lang="en-US" dirty="0">
                <a:hlinkClick r:id="rId4"/>
              </a:rPr>
              <a:t>://www.irs.gov/Businesses/Small-Businesses-&amp;-Self-Employed/Apply-for-an-Employer-Identification-Number-(EIN)-</a:t>
            </a:r>
            <a:r>
              <a:rPr lang="en-US" dirty="0" smtClean="0">
                <a:hlinkClick r:id="rId4"/>
              </a:rPr>
              <a:t>Online</a:t>
            </a:r>
            <a:r>
              <a:rPr lang="en-US" dirty="0" smtClean="0"/>
              <a:t> </a:t>
            </a:r>
          </a:p>
          <a:p>
            <a:pPr lvl="1"/>
            <a:r>
              <a:rPr lang="en-US" dirty="0" smtClean="0"/>
              <a:t>GA Withholding ID - </a:t>
            </a:r>
            <a:r>
              <a:rPr lang="en-US" dirty="0" smtClean="0">
                <a:hlinkClick r:id="rId5"/>
              </a:rPr>
              <a:t>https</a:t>
            </a:r>
            <a:r>
              <a:rPr lang="en-US" dirty="0">
                <a:hlinkClick r:id="rId5"/>
              </a:rPr>
              <a:t>://gtc.dor.ga.gov/_/#</a:t>
            </a:r>
            <a:r>
              <a:rPr lang="en-US" dirty="0" smtClean="0">
                <a:hlinkClick r:id="rId5"/>
              </a:rPr>
              <a:t>2</a:t>
            </a:r>
            <a:r>
              <a:rPr lang="en-US" dirty="0" smtClean="0"/>
              <a:t> </a:t>
            </a:r>
          </a:p>
          <a:p>
            <a:pPr lvl="1"/>
            <a:r>
              <a:rPr lang="en-US" dirty="0" smtClean="0"/>
              <a:t>GA Unemployment tax ID - </a:t>
            </a:r>
            <a:r>
              <a:rPr lang="en-US" dirty="0" smtClean="0">
                <a:hlinkClick r:id="rId6"/>
              </a:rPr>
              <a:t>http</a:t>
            </a:r>
            <a:r>
              <a:rPr lang="en-US" dirty="0">
                <a:hlinkClick r:id="rId6"/>
              </a:rPr>
              <a:t>://www.dol.state.ga.us/pdf/forms/dol1a.pdf</a:t>
            </a:r>
            <a:r>
              <a:rPr lang="en-US" dirty="0"/>
              <a:t> </a:t>
            </a:r>
            <a:endParaRPr lang="en-US" dirty="0" smtClean="0"/>
          </a:p>
          <a:p>
            <a:pPr lvl="1"/>
            <a:r>
              <a:rPr lang="en-US" dirty="0" smtClean="0"/>
              <a:t>With regards to the state, </a:t>
            </a:r>
            <a:r>
              <a:rPr lang="en-US" b="1" u="sng" dirty="0" smtClean="0"/>
              <a:t>do not apply for your ID’s until you are sure </a:t>
            </a:r>
            <a:r>
              <a:rPr lang="en-US" dirty="0" smtClean="0"/>
              <a:t>you will be running payroll.</a:t>
            </a:r>
            <a:endParaRPr lang="en-US" dirty="0"/>
          </a:p>
          <a:p>
            <a:r>
              <a:rPr lang="en-US" dirty="0" smtClean="0"/>
              <a:t>Governmental Agencies Involved and the forms they require:</a:t>
            </a:r>
          </a:p>
          <a:p>
            <a:pPr lvl="1"/>
            <a:r>
              <a:rPr lang="en-US" dirty="0" smtClean="0"/>
              <a:t>IRS</a:t>
            </a:r>
          </a:p>
          <a:p>
            <a:pPr lvl="2"/>
            <a:r>
              <a:rPr lang="en-US" dirty="0" smtClean="0"/>
              <a:t>Form SS-4, Form 941, Form 940, Form W-2/W-3, Form W-4, Form</a:t>
            </a:r>
          </a:p>
          <a:p>
            <a:pPr lvl="1"/>
            <a:r>
              <a:rPr lang="en-US" dirty="0" smtClean="0"/>
              <a:t>GA Dept. of Revenue</a:t>
            </a:r>
          </a:p>
          <a:p>
            <a:pPr lvl="2"/>
            <a:r>
              <a:rPr lang="en-US" dirty="0" smtClean="0"/>
              <a:t>Form CRF002, G-7, G-1003/W-2s</a:t>
            </a:r>
          </a:p>
          <a:p>
            <a:pPr lvl="1"/>
            <a:r>
              <a:rPr lang="en-US" dirty="0" smtClean="0"/>
              <a:t>GA Dept. of Labor</a:t>
            </a:r>
          </a:p>
          <a:p>
            <a:pPr lvl="2"/>
            <a:r>
              <a:rPr lang="en-US" dirty="0" smtClean="0"/>
              <a:t>Form DOL-A1, DOL-4N</a:t>
            </a:r>
          </a:p>
          <a:p>
            <a:pPr lvl="1"/>
            <a:r>
              <a:rPr lang="en-US" dirty="0" smtClean="0"/>
              <a:t>Employees Fill Out for you to retain on file</a:t>
            </a:r>
          </a:p>
          <a:p>
            <a:pPr lvl="2"/>
            <a:r>
              <a:rPr lang="en-US" dirty="0" smtClean="0"/>
              <a:t>W-4, I-9, G-4 </a:t>
            </a:r>
          </a:p>
          <a:p>
            <a:pPr lvl="2"/>
            <a:r>
              <a:rPr lang="en-US" dirty="0" smtClean="0"/>
              <a:t>W-9 (subcontractors ONLY!!!)</a:t>
            </a:r>
          </a:p>
        </p:txBody>
      </p:sp>
      <p:pic>
        <p:nvPicPr>
          <p:cNvPr id="4" name="Picture 2" descr="C:\Program Files (x86)\Microsoft Office\MEDIA\OFFICE14\Bullets\BD21298_.gif">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7886702" y="58293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0826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3564</TotalTime>
  <Words>2704</Words>
  <Application>Microsoft Office PowerPoint</Application>
  <PresentationFormat>On-screen Show (4:3)</PresentationFormat>
  <Paragraphs>303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Business Basics</vt:lpstr>
      <vt:lpstr>Topics</vt:lpstr>
      <vt:lpstr>Entity Types</vt:lpstr>
      <vt:lpstr>Sole Proprietorship</vt:lpstr>
      <vt:lpstr>Partnership</vt:lpstr>
      <vt:lpstr>C-Corporation</vt:lpstr>
      <vt:lpstr>S-Corporation</vt:lpstr>
      <vt:lpstr>Limited Liability Company (LLC)</vt:lpstr>
      <vt:lpstr>Payroll</vt:lpstr>
      <vt:lpstr>Autonomy &amp; Record Keeping</vt:lpstr>
      <vt:lpstr>Bank &amp; Credit Card Accounts</vt:lpstr>
      <vt:lpstr>Automate Your Accounting Records</vt:lpstr>
      <vt:lpstr>Other Watch Items</vt:lpstr>
      <vt:lpstr>Auto Deductions</vt:lpstr>
      <vt:lpstr>Business Use of Home</vt:lpstr>
      <vt:lpstr>Depreciation / 179 Deductions</vt:lpstr>
      <vt:lpstr>Insurance</vt:lpstr>
      <vt:lpstr>Filing Deadlines &amp; Penalties</vt:lpstr>
      <vt:lpstr>Resources </vt:lpstr>
      <vt:lpstr>Business Basics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Business Basics</dc:title>
  <dc:creator>Maya Sims</dc:creator>
  <cp:lastModifiedBy>Adams, Beyonka</cp:lastModifiedBy>
  <cp:revision>59</cp:revision>
  <cp:lastPrinted>2015-10-22T21:48:28Z</cp:lastPrinted>
  <dcterms:created xsi:type="dcterms:W3CDTF">2012-01-23T09:08:17Z</dcterms:created>
  <dcterms:modified xsi:type="dcterms:W3CDTF">2015-11-19T13:14:57Z</dcterms:modified>
</cp:coreProperties>
</file>