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3" r:id="rId1"/>
  </p:sldMasterIdLst>
  <p:notesMasterIdLst>
    <p:notesMasterId r:id="rId36"/>
  </p:notesMasterIdLst>
  <p:handoutMasterIdLst>
    <p:handoutMasterId r:id="rId37"/>
  </p:handoutMasterIdLst>
  <p:sldIdLst>
    <p:sldId id="279" r:id="rId2"/>
    <p:sldId id="290" r:id="rId3"/>
    <p:sldId id="323" r:id="rId4"/>
    <p:sldId id="322" r:id="rId5"/>
    <p:sldId id="317" r:id="rId6"/>
    <p:sldId id="310" r:id="rId7"/>
    <p:sldId id="313" r:id="rId8"/>
    <p:sldId id="314" r:id="rId9"/>
    <p:sldId id="315" r:id="rId10"/>
    <p:sldId id="316" r:id="rId11"/>
    <p:sldId id="300" r:id="rId12"/>
    <p:sldId id="329" r:id="rId13"/>
    <p:sldId id="299" r:id="rId14"/>
    <p:sldId id="311" r:id="rId15"/>
    <p:sldId id="261" r:id="rId16"/>
    <p:sldId id="294" r:id="rId17"/>
    <p:sldId id="328" r:id="rId18"/>
    <p:sldId id="276" r:id="rId19"/>
    <p:sldId id="295" r:id="rId20"/>
    <p:sldId id="270" r:id="rId21"/>
    <p:sldId id="275" r:id="rId22"/>
    <p:sldId id="307" r:id="rId23"/>
    <p:sldId id="304" r:id="rId24"/>
    <p:sldId id="305" r:id="rId25"/>
    <p:sldId id="308" r:id="rId26"/>
    <p:sldId id="263" r:id="rId27"/>
    <p:sldId id="297" r:id="rId28"/>
    <p:sldId id="306" r:id="rId29"/>
    <p:sldId id="298" r:id="rId30"/>
    <p:sldId id="309" r:id="rId31"/>
    <p:sldId id="318" r:id="rId32"/>
    <p:sldId id="301" r:id="rId33"/>
    <p:sldId id="302" r:id="rId34"/>
    <p:sldId id="321" r:id="rId35"/>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3073" autoAdjust="0"/>
  </p:normalViewPr>
  <p:slideViewPr>
    <p:cSldViewPr>
      <p:cViewPr varScale="1">
        <p:scale>
          <a:sx n="107" d="100"/>
          <a:sy n="107" d="100"/>
        </p:scale>
        <p:origin x="172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lvl1pPr>
              <a:defRPr sz="1200"/>
            </a:lvl1pPr>
          </a:lstStyle>
          <a:p>
            <a:pPr>
              <a:defRPr/>
            </a:pPr>
            <a:endParaRPr lang="en-US"/>
          </a:p>
        </p:txBody>
      </p:sp>
      <p:sp>
        <p:nvSpPr>
          <p:cNvPr id="27651" name="Rectangle 3"/>
          <p:cNvSpPr>
            <a:spLocks noGrp="1" noChangeArrowheads="1"/>
          </p:cNvSpPr>
          <p:nvPr>
            <p:ph type="dt" sz="quarter" idx="1"/>
          </p:nvPr>
        </p:nvSpPr>
        <p:spPr bwMode="auto">
          <a:xfrm>
            <a:off x="3884613" y="0"/>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lvl1pPr algn="r">
              <a:defRPr sz="1200"/>
            </a:lvl1pPr>
          </a:lstStyle>
          <a:p>
            <a:pPr>
              <a:defRPr/>
            </a:pPr>
            <a:endParaRPr lang="en-US"/>
          </a:p>
        </p:txBody>
      </p:sp>
      <p:sp>
        <p:nvSpPr>
          <p:cNvPr id="27652" name="Rectangle 4"/>
          <p:cNvSpPr>
            <a:spLocks noGrp="1" noChangeArrowheads="1"/>
          </p:cNvSpPr>
          <p:nvPr>
            <p:ph type="ftr" sz="quarter" idx="2"/>
          </p:nvPr>
        </p:nvSpPr>
        <p:spPr bwMode="auto">
          <a:xfrm>
            <a:off x="0" y="8829966"/>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b" anchorCtr="0" compatLnSpc="1">
            <a:prstTxWarp prst="textNoShape">
              <a:avLst/>
            </a:prstTxWarp>
          </a:bodyPr>
          <a:lstStyle>
            <a:lvl1pPr>
              <a:defRPr sz="1200"/>
            </a:lvl1pPr>
          </a:lstStyle>
          <a:p>
            <a:pPr>
              <a:defRPr/>
            </a:pPr>
            <a:endParaRPr lang="en-US"/>
          </a:p>
        </p:txBody>
      </p:sp>
      <p:sp>
        <p:nvSpPr>
          <p:cNvPr id="27653" name="Rectangle 5"/>
          <p:cNvSpPr>
            <a:spLocks noGrp="1" noChangeArrowheads="1"/>
          </p:cNvSpPr>
          <p:nvPr>
            <p:ph type="sldNum" sz="quarter" idx="3"/>
          </p:nvPr>
        </p:nvSpPr>
        <p:spPr bwMode="auto">
          <a:xfrm>
            <a:off x="3884613" y="8829966"/>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b" anchorCtr="0" compatLnSpc="1">
            <a:prstTxWarp prst="textNoShape">
              <a:avLst/>
            </a:prstTxWarp>
          </a:bodyPr>
          <a:lstStyle>
            <a:lvl1pPr algn="r">
              <a:defRPr sz="1200"/>
            </a:lvl1pPr>
          </a:lstStyle>
          <a:p>
            <a:pPr>
              <a:defRPr/>
            </a:pPr>
            <a:fld id="{2B9C43C9-930E-444D-B274-52D0BD6C9857}" type="slidenum">
              <a:rPr lang="en-US"/>
              <a:pPr>
                <a:defRPr/>
              </a:pPr>
              <a:t>‹#›</a:t>
            </a:fld>
            <a:endParaRPr lang="en-US"/>
          </a:p>
        </p:txBody>
      </p:sp>
    </p:spTree>
    <p:extLst>
      <p:ext uri="{BB962C8B-B14F-4D97-AF65-F5344CB8AC3E}">
        <p14:creationId xmlns:p14="http://schemas.microsoft.com/office/powerpoint/2010/main" val="2495589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lvl1pPr>
              <a:defRPr sz="1200"/>
            </a:lvl1pPr>
          </a:lstStyle>
          <a:p>
            <a:pPr>
              <a:defRPr/>
            </a:pPr>
            <a:endParaRPr lang="en-US"/>
          </a:p>
        </p:txBody>
      </p:sp>
      <p:sp>
        <p:nvSpPr>
          <p:cNvPr id="35843" name="Rectangle 3"/>
          <p:cNvSpPr>
            <a:spLocks noGrp="1" noChangeArrowheads="1"/>
          </p:cNvSpPr>
          <p:nvPr>
            <p:ph type="dt" idx="1"/>
          </p:nvPr>
        </p:nvSpPr>
        <p:spPr bwMode="auto">
          <a:xfrm>
            <a:off x="3884613" y="0"/>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lvl1pPr algn="r">
              <a:defRPr sz="1200"/>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35845" name="Rectangle 5"/>
          <p:cNvSpPr>
            <a:spLocks noGrp="1" noChangeArrowheads="1"/>
          </p:cNvSpPr>
          <p:nvPr>
            <p:ph type="body" sz="quarter" idx="3"/>
          </p:nvPr>
        </p:nvSpPr>
        <p:spPr bwMode="auto">
          <a:xfrm>
            <a:off x="685800" y="4415791"/>
            <a:ext cx="548640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829966"/>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b" anchorCtr="0" compatLnSpc="1">
            <a:prstTxWarp prst="textNoShape">
              <a:avLst/>
            </a:prstTxWarp>
          </a:bodyPr>
          <a:lstStyle>
            <a:lvl1pPr>
              <a:defRPr sz="1200"/>
            </a:lvl1pPr>
          </a:lstStyle>
          <a:p>
            <a:pPr>
              <a:defRPr/>
            </a:pPr>
            <a:endParaRPr lang="en-US"/>
          </a:p>
        </p:txBody>
      </p:sp>
      <p:sp>
        <p:nvSpPr>
          <p:cNvPr id="35847" name="Rectangle 7"/>
          <p:cNvSpPr>
            <a:spLocks noGrp="1" noChangeArrowheads="1"/>
          </p:cNvSpPr>
          <p:nvPr>
            <p:ph type="sldNum" sz="quarter" idx="5"/>
          </p:nvPr>
        </p:nvSpPr>
        <p:spPr bwMode="auto">
          <a:xfrm>
            <a:off x="3884613" y="8829966"/>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b" anchorCtr="0" compatLnSpc="1">
            <a:prstTxWarp prst="textNoShape">
              <a:avLst/>
            </a:prstTxWarp>
          </a:bodyPr>
          <a:lstStyle>
            <a:lvl1pPr algn="r">
              <a:defRPr sz="1200"/>
            </a:lvl1pPr>
          </a:lstStyle>
          <a:p>
            <a:pPr>
              <a:defRPr/>
            </a:pPr>
            <a:fld id="{42ABB8EE-11E8-4561-9CE8-2C27E6A6937D}" type="slidenum">
              <a:rPr lang="en-US"/>
              <a:pPr>
                <a:defRPr/>
              </a:pPr>
              <a:t>‹#›</a:t>
            </a:fld>
            <a:endParaRPr lang="en-US"/>
          </a:p>
        </p:txBody>
      </p:sp>
    </p:spTree>
    <p:extLst>
      <p:ext uri="{BB962C8B-B14F-4D97-AF65-F5344CB8AC3E}">
        <p14:creationId xmlns:p14="http://schemas.microsoft.com/office/powerpoint/2010/main" val="1939906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2ABB8EE-11E8-4561-9CE8-2C27E6A6937D}" type="slidenum">
              <a:rPr lang="en-US" smtClean="0"/>
              <a:pPr>
                <a:defRPr/>
              </a:pPr>
              <a:t>13</a:t>
            </a:fld>
            <a:endParaRPr lang="en-US"/>
          </a:p>
        </p:txBody>
      </p:sp>
    </p:spTree>
    <p:extLst>
      <p:ext uri="{BB962C8B-B14F-4D97-AF65-F5344CB8AC3E}">
        <p14:creationId xmlns:p14="http://schemas.microsoft.com/office/powerpoint/2010/main" val="3698509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2ABB8EE-11E8-4561-9CE8-2C27E6A6937D}" type="slidenum">
              <a:rPr lang="en-US" smtClean="0"/>
              <a:pPr>
                <a:defRPr/>
              </a:pPr>
              <a:t>15</a:t>
            </a:fld>
            <a:endParaRPr lang="en-US"/>
          </a:p>
        </p:txBody>
      </p:sp>
    </p:spTree>
    <p:extLst>
      <p:ext uri="{BB962C8B-B14F-4D97-AF65-F5344CB8AC3E}">
        <p14:creationId xmlns:p14="http://schemas.microsoft.com/office/powerpoint/2010/main" val="3439235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pPr>
              <a:defRPr/>
            </a:pPr>
            <a:endParaRPr lang="en-US"/>
          </a:p>
        </p:txBody>
      </p:sp>
      <p:sp>
        <p:nvSpPr>
          <p:cNvPr id="23" name="Slide Number Placeholder 22"/>
          <p:cNvSpPr>
            <a:spLocks noGrp="1"/>
          </p:cNvSpPr>
          <p:nvPr>
            <p:ph type="sldNum" sz="quarter" idx="11"/>
          </p:nvPr>
        </p:nvSpPr>
        <p:spPr/>
        <p:txBody>
          <a:bodyPr/>
          <a:lstStyle/>
          <a:p>
            <a:pPr>
              <a:defRPr/>
            </a:pPr>
            <a:fld id="{3577A098-7985-456F-A81C-5056054D8422}" type="slidenum">
              <a:rPr lang="en-US" smtClean="0"/>
              <a:pPr>
                <a:defRPr/>
              </a:pPr>
              <a:t>‹#›</a:t>
            </a:fld>
            <a:endParaRPr lang="en-US"/>
          </a:p>
        </p:txBody>
      </p:sp>
      <p:sp>
        <p:nvSpPr>
          <p:cNvPr id="24" name="Footer Placeholder 23"/>
          <p:cNvSpPr>
            <a:spLocks noGrp="1"/>
          </p:cNvSpPr>
          <p:nvPr>
            <p:ph type="ftr" sz="quarter" idx="12"/>
          </p:nvPr>
        </p:nvSpPr>
        <p:spPr/>
        <p:txBody>
          <a:bodyPr/>
          <a:lstStyle/>
          <a:p>
            <a:pPr>
              <a:defRPr/>
            </a:pPr>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transition spd="slow" advTm="2666">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9D2F9CB-2C6C-41B0-9BF5-3E55D2AAB94E}" type="slidenum">
              <a:rPr lang="en-US" smtClean="0"/>
              <a:pPr>
                <a:defRPr/>
              </a:pPr>
              <a:t>‹#›</a:t>
            </a:fld>
            <a:endParaRPr lang="en-US"/>
          </a:p>
        </p:txBody>
      </p:sp>
    </p:spTree>
  </p:cSld>
  <p:clrMapOvr>
    <a:masterClrMapping/>
  </p:clrMapOvr>
  <p:transition spd="slow" advTm="2666">
    <p:push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AB6212F-EBA3-4CCD-B82E-82E177495207}" type="slidenum">
              <a:rPr lang="en-US" smtClean="0"/>
              <a:pPr>
                <a:defRPr/>
              </a:pPr>
              <a:t>‹#›</a:t>
            </a:fld>
            <a:endParaRPr lang="en-US"/>
          </a:p>
        </p:txBody>
      </p:sp>
    </p:spTree>
  </p:cSld>
  <p:clrMapOvr>
    <a:masterClrMapping/>
  </p:clrMapOvr>
  <p:transition spd="slow" advTm="2666">
    <p:push dir="u"/>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772400" cy="12065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219200" y="1600200"/>
            <a:ext cx="3810000" cy="4495800"/>
          </a:xfrm>
        </p:spPr>
        <p:txBody>
          <a:bodyPr/>
          <a:lstStyle/>
          <a:p>
            <a:pPr lvl="0"/>
            <a:endParaRPr lang="en-US" noProof="0" smtClean="0"/>
          </a:p>
        </p:txBody>
      </p:sp>
      <p:sp>
        <p:nvSpPr>
          <p:cNvPr id="4" name="Text Placeholder 3"/>
          <p:cNvSpPr>
            <a:spLocks noGrp="1"/>
          </p:cNvSpPr>
          <p:nvPr>
            <p:ph type="body" sz="half" idx="2"/>
          </p:nvPr>
        </p:nvSpPr>
        <p:spPr>
          <a:xfrm>
            <a:off x="5181600" y="1600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ED4E3915-7844-4C7F-A51D-B6BFD59B1870}" type="slidenum">
              <a:rPr lang="en-US"/>
              <a:pPr>
                <a:defRPr/>
              </a:pPr>
              <a:t>‹#›</a:t>
            </a:fld>
            <a:endParaRPr lang="en-US"/>
          </a:p>
        </p:txBody>
      </p:sp>
    </p:spTree>
  </p:cSld>
  <p:clrMapOvr>
    <a:masterClrMapping/>
  </p:clrMapOvr>
  <p:transition spd="slow" advTm="2666">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pPr>
              <a:defRPr/>
            </a:pPr>
            <a:endParaRPr lang="en-US"/>
          </a:p>
        </p:txBody>
      </p:sp>
      <p:sp>
        <p:nvSpPr>
          <p:cNvPr id="19" name="Slide Number Placeholder 18"/>
          <p:cNvSpPr>
            <a:spLocks noGrp="1"/>
          </p:cNvSpPr>
          <p:nvPr>
            <p:ph type="sldNum" sz="quarter" idx="15"/>
          </p:nvPr>
        </p:nvSpPr>
        <p:spPr/>
        <p:txBody>
          <a:bodyPr/>
          <a:lstStyle/>
          <a:p>
            <a:pPr>
              <a:defRPr/>
            </a:pPr>
            <a:fld id="{7DE1D7A3-E59F-4946-8B60-1F5006B40630}" type="slidenum">
              <a:rPr lang="en-US" smtClean="0"/>
              <a:pPr>
                <a:defRPr/>
              </a:pPr>
              <a:t>‹#›</a:t>
            </a:fld>
            <a:endParaRPr lang="en-US"/>
          </a:p>
        </p:txBody>
      </p:sp>
      <p:sp>
        <p:nvSpPr>
          <p:cNvPr id="21" name="Footer Placeholder 20"/>
          <p:cNvSpPr>
            <a:spLocks noGrp="1"/>
          </p:cNvSpPr>
          <p:nvPr>
            <p:ph type="ftr" sz="quarter" idx="16"/>
          </p:nvPr>
        </p:nvSpPr>
        <p:spPr/>
        <p:txBody>
          <a:bodyPr/>
          <a:lstStyle/>
          <a:p>
            <a:pPr>
              <a:defRPr/>
            </a:pPr>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spd="slow" advTm="2666">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pPr>
              <a:defRPr/>
            </a:pPr>
            <a:endParaRPr lang="en-US"/>
          </a:p>
        </p:txBody>
      </p:sp>
      <p:sp>
        <p:nvSpPr>
          <p:cNvPr id="20" name="Slide Number Placeholder 19"/>
          <p:cNvSpPr>
            <a:spLocks noGrp="1"/>
          </p:cNvSpPr>
          <p:nvPr>
            <p:ph type="sldNum" sz="quarter" idx="11"/>
          </p:nvPr>
        </p:nvSpPr>
        <p:spPr/>
        <p:txBody>
          <a:bodyPr/>
          <a:lstStyle/>
          <a:p>
            <a:pPr>
              <a:defRPr/>
            </a:pPr>
            <a:fld id="{B69022EB-AAD0-4793-8AF6-297404A71FF2}" type="slidenum">
              <a:rPr lang="en-US" smtClean="0"/>
              <a:pPr>
                <a:defRPr/>
              </a:pPr>
              <a:t>‹#›</a:t>
            </a:fld>
            <a:endParaRPr lang="en-US"/>
          </a:p>
        </p:txBody>
      </p:sp>
      <p:sp>
        <p:nvSpPr>
          <p:cNvPr id="21" name="Footer Placeholder 20"/>
          <p:cNvSpPr>
            <a:spLocks noGrp="1"/>
          </p:cNvSpPr>
          <p:nvPr>
            <p:ph type="ftr" sz="quarter" idx="12"/>
          </p:nvPr>
        </p:nvSpPr>
        <p:spPr/>
        <p:txBody>
          <a:bodyPr/>
          <a:lstStyle/>
          <a:p>
            <a:pPr>
              <a:defRPr/>
            </a:pPr>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transition spd="slow" advTm="2666">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pPr>
              <a:defRPr/>
            </a:pPr>
            <a:endParaRPr lang="en-US"/>
          </a:p>
        </p:txBody>
      </p:sp>
      <p:sp>
        <p:nvSpPr>
          <p:cNvPr id="25" name="Slide Number Placeholder 24"/>
          <p:cNvSpPr>
            <a:spLocks noGrp="1"/>
          </p:cNvSpPr>
          <p:nvPr>
            <p:ph type="sldNum" sz="quarter" idx="16"/>
          </p:nvPr>
        </p:nvSpPr>
        <p:spPr/>
        <p:txBody>
          <a:bodyPr/>
          <a:lstStyle/>
          <a:p>
            <a:pPr>
              <a:defRPr/>
            </a:pPr>
            <a:fld id="{4472E855-21D7-4FC7-AB54-3CA60B7AB70F}" type="slidenum">
              <a:rPr lang="en-US" smtClean="0"/>
              <a:pPr>
                <a:defRPr/>
              </a:pPr>
              <a:t>‹#›</a:t>
            </a:fld>
            <a:endParaRPr lang="en-US"/>
          </a:p>
        </p:txBody>
      </p:sp>
      <p:sp>
        <p:nvSpPr>
          <p:cNvPr id="26" name="Footer Placeholder 25"/>
          <p:cNvSpPr>
            <a:spLocks noGrp="1"/>
          </p:cNvSpPr>
          <p:nvPr>
            <p:ph type="ftr" sz="quarter" idx="17"/>
          </p:nvPr>
        </p:nvSpPr>
        <p:spPr/>
        <p:txBody>
          <a:bodyPr/>
          <a:lstStyle/>
          <a:p>
            <a:pPr>
              <a:defRPr/>
            </a:pPr>
            <a:endParaRPr lang="en-US"/>
          </a:p>
        </p:txBody>
      </p:sp>
    </p:spTree>
  </p:cSld>
  <p:clrMapOvr>
    <a:masterClrMapping/>
  </p:clrMapOvr>
  <p:transition spd="slow" advTm="2666">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pPr>
              <a:defRPr/>
            </a:pPr>
            <a:endParaRPr lang="en-US"/>
          </a:p>
        </p:txBody>
      </p:sp>
      <p:sp>
        <p:nvSpPr>
          <p:cNvPr id="24" name="Slide Number Placeholder 23"/>
          <p:cNvSpPr>
            <a:spLocks noGrp="1"/>
          </p:cNvSpPr>
          <p:nvPr>
            <p:ph type="sldNum" sz="quarter" idx="17"/>
          </p:nvPr>
        </p:nvSpPr>
        <p:spPr/>
        <p:txBody>
          <a:bodyPr/>
          <a:lstStyle/>
          <a:p>
            <a:pPr>
              <a:defRPr/>
            </a:pPr>
            <a:fld id="{E7E1F48F-4692-43B7-A02A-529ACC60E8D5}" type="slidenum">
              <a:rPr lang="en-US" smtClean="0"/>
              <a:pPr>
                <a:defRPr/>
              </a:pPr>
              <a:t>‹#›</a:t>
            </a:fld>
            <a:endParaRPr lang="en-US"/>
          </a:p>
        </p:txBody>
      </p:sp>
      <p:sp>
        <p:nvSpPr>
          <p:cNvPr id="29" name="Footer Placeholder 28"/>
          <p:cNvSpPr>
            <a:spLocks noGrp="1"/>
          </p:cNvSpPr>
          <p:nvPr>
            <p:ph type="ftr" sz="quarter" idx="18"/>
          </p:nvPr>
        </p:nvSpPr>
        <p:spPr/>
        <p:txBody>
          <a:bodyPr/>
          <a:lstStyle/>
          <a:p>
            <a:pPr>
              <a:defRPr/>
            </a:pPr>
            <a:endParaRPr lang="en-US"/>
          </a:p>
        </p:txBody>
      </p:sp>
    </p:spTree>
  </p:cSld>
  <p:clrMapOvr>
    <a:masterClrMapping/>
  </p:clrMapOvr>
  <p:transition spd="slow" advTm="2666">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pPr>
              <a:defRPr/>
            </a:pPr>
            <a:endParaRPr lang="en-US"/>
          </a:p>
        </p:txBody>
      </p:sp>
      <p:sp>
        <p:nvSpPr>
          <p:cNvPr id="14" name="Slide Number Placeholder 13"/>
          <p:cNvSpPr>
            <a:spLocks noGrp="1"/>
          </p:cNvSpPr>
          <p:nvPr>
            <p:ph type="sldNum" sz="quarter" idx="11"/>
          </p:nvPr>
        </p:nvSpPr>
        <p:spPr/>
        <p:txBody>
          <a:bodyPr/>
          <a:lstStyle/>
          <a:p>
            <a:pPr>
              <a:defRPr/>
            </a:pPr>
            <a:fld id="{19C5BD48-2FF1-4B99-880A-5470F149EAB8}" type="slidenum">
              <a:rPr lang="en-US" smtClean="0"/>
              <a:pPr>
                <a:defRPr/>
              </a:pPr>
              <a:t>‹#›</a:t>
            </a:fld>
            <a:endParaRPr lang="en-US"/>
          </a:p>
        </p:txBody>
      </p:sp>
      <p:sp>
        <p:nvSpPr>
          <p:cNvPr id="18" name="Footer Placeholder 17"/>
          <p:cNvSpPr>
            <a:spLocks noGrp="1"/>
          </p:cNvSpPr>
          <p:nvPr>
            <p:ph type="ftr" sz="quarter" idx="12"/>
          </p:nvPr>
        </p:nvSpPr>
        <p:spPr/>
        <p:txBody>
          <a:bodyPr/>
          <a:lstStyle/>
          <a:p>
            <a:pPr>
              <a:defRPr/>
            </a:pPr>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advTm="2666">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pPr>
              <a:defRPr/>
            </a:pPr>
            <a:endParaRPr lang="en-US"/>
          </a:p>
        </p:txBody>
      </p:sp>
      <p:sp>
        <p:nvSpPr>
          <p:cNvPr id="12" name="Slide Number Placeholder 11"/>
          <p:cNvSpPr>
            <a:spLocks noGrp="1"/>
          </p:cNvSpPr>
          <p:nvPr>
            <p:ph type="sldNum" sz="quarter" idx="11"/>
          </p:nvPr>
        </p:nvSpPr>
        <p:spPr/>
        <p:txBody>
          <a:bodyPr/>
          <a:lstStyle/>
          <a:p>
            <a:pPr>
              <a:defRPr/>
            </a:pPr>
            <a:fld id="{666A4D4C-DC2C-4E31-AB80-006E65EA9793}" type="slidenum">
              <a:rPr lang="en-US" smtClean="0"/>
              <a:pPr>
                <a:defRPr/>
              </a:pPr>
              <a:t>‹#›</a:t>
            </a:fld>
            <a:endParaRPr lang="en-US"/>
          </a:p>
        </p:txBody>
      </p:sp>
      <p:sp>
        <p:nvSpPr>
          <p:cNvPr id="13" name="Footer Placeholder 12"/>
          <p:cNvSpPr>
            <a:spLocks noGrp="1"/>
          </p:cNvSpPr>
          <p:nvPr>
            <p:ph type="ftr" sz="quarter" idx="12"/>
          </p:nvPr>
        </p:nvSpPr>
        <p:spPr/>
        <p:txBody>
          <a:bodyPr/>
          <a:lstStyle/>
          <a:p>
            <a:pPr>
              <a:defRPr/>
            </a:pPr>
            <a:endParaRPr lang="en-US"/>
          </a:p>
        </p:txBody>
      </p:sp>
    </p:spTree>
  </p:cSld>
  <p:clrMapOvr>
    <a:masterClrMapping/>
  </p:clrMapOvr>
  <p:transition spd="slow" advTm="2666">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pPr>
              <a:defRPr/>
            </a:pPr>
            <a:endParaRPr lang="en-US"/>
          </a:p>
        </p:txBody>
      </p:sp>
      <p:sp>
        <p:nvSpPr>
          <p:cNvPr id="18" name="Slide Number Placeholder 17"/>
          <p:cNvSpPr>
            <a:spLocks noGrp="1"/>
          </p:cNvSpPr>
          <p:nvPr>
            <p:ph type="sldNum" sz="quarter" idx="16"/>
          </p:nvPr>
        </p:nvSpPr>
        <p:spPr/>
        <p:txBody>
          <a:bodyPr/>
          <a:lstStyle/>
          <a:p>
            <a:pPr>
              <a:defRPr/>
            </a:pPr>
            <a:fld id="{52D5E71B-830B-4BC1-AF09-A171066EE694}" type="slidenum">
              <a:rPr lang="en-US" smtClean="0"/>
              <a:pPr>
                <a:defRPr/>
              </a:pPr>
              <a:t>‹#›</a:t>
            </a:fld>
            <a:endParaRPr lang="en-US"/>
          </a:p>
        </p:txBody>
      </p:sp>
      <p:sp>
        <p:nvSpPr>
          <p:cNvPr id="20" name="Footer Placeholder 19"/>
          <p:cNvSpPr>
            <a:spLocks noGrp="1"/>
          </p:cNvSpPr>
          <p:nvPr>
            <p:ph type="ftr" sz="quarter" idx="17"/>
          </p:nvPr>
        </p:nvSpPr>
        <p:spPr/>
        <p:txBody>
          <a:bodyPr/>
          <a:lstStyle/>
          <a:p>
            <a:pPr>
              <a:defRPr/>
            </a:pPr>
            <a:endParaRPr lang="en-US"/>
          </a:p>
        </p:txBody>
      </p:sp>
    </p:spTree>
  </p:cSld>
  <p:clrMapOvr>
    <a:masterClrMapping/>
  </p:clrMapOvr>
  <p:transition spd="slow" advTm="2666">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pPr>
              <a:defRPr/>
            </a:pPr>
            <a:endParaRPr lang="en-US"/>
          </a:p>
        </p:txBody>
      </p:sp>
      <p:sp>
        <p:nvSpPr>
          <p:cNvPr id="20" name="Slide Number Placeholder 19"/>
          <p:cNvSpPr>
            <a:spLocks noGrp="1"/>
          </p:cNvSpPr>
          <p:nvPr>
            <p:ph type="sldNum" sz="quarter" idx="15"/>
          </p:nvPr>
        </p:nvSpPr>
        <p:spPr/>
        <p:txBody>
          <a:bodyPr/>
          <a:lstStyle/>
          <a:p>
            <a:pPr>
              <a:defRPr/>
            </a:pPr>
            <a:fld id="{84E23402-F88C-4E11-84FD-7AC51BD77D4E}" type="slidenum">
              <a:rPr lang="en-US" smtClean="0"/>
              <a:pPr>
                <a:defRPr/>
              </a:pPr>
              <a:t>‹#›</a:t>
            </a:fld>
            <a:endParaRPr lang="en-US"/>
          </a:p>
        </p:txBody>
      </p:sp>
      <p:sp>
        <p:nvSpPr>
          <p:cNvPr id="21" name="Footer Placeholder 20"/>
          <p:cNvSpPr>
            <a:spLocks noGrp="1"/>
          </p:cNvSpPr>
          <p:nvPr>
            <p:ph type="ftr" sz="quarter" idx="16"/>
          </p:nvPr>
        </p:nvSpPr>
        <p:spPr/>
        <p:txBody>
          <a:bodyPr/>
          <a:lstStyle/>
          <a:p>
            <a:pPr>
              <a:defRPr/>
            </a:pPr>
            <a:endParaRPr lang="en-US"/>
          </a:p>
        </p:txBody>
      </p:sp>
    </p:spTree>
  </p:cSld>
  <p:clrMapOvr>
    <a:masterClrMapping/>
  </p:clrMapOvr>
  <p:transition spd="slow" advTm="2666">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pPr>
              <a:defRPr/>
            </a:pPr>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pPr>
              <a:defRPr/>
            </a:pPr>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pPr>
              <a:defRPr/>
            </a:pPr>
            <a:fld id="{24E74F63-7A9E-48EF-BC59-9068BBC1618C}"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ransition spd="slow" advTm="2666">
    <p:push dir="u"/>
  </p:transition>
  <p:timing>
    <p:tnLst>
      <p:par>
        <p:cTn id="1" dur="indefinite" restart="never" nodeType="tmRoot"/>
      </p:par>
    </p:tnLst>
  </p:timing>
  <p:hf hdr="0" ftr="0" dt="0"/>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pin.ed.gov/"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
          <p:cNvSpPr>
            <a:spLocks noGrp="1" noChangeArrowheads="1"/>
          </p:cNvSpPr>
          <p:nvPr>
            <p:ph type="sldNum" sz="quarter" idx="11"/>
          </p:nvPr>
        </p:nvSpPr>
        <p:spPr>
          <a:noFill/>
          <a:ln w="12700" cap="sq">
            <a:miter lim="800000"/>
            <a:headEnd type="none" w="sm" len="sm"/>
            <a:tailEnd type="none" w="sm" len="sm"/>
          </a:ln>
        </p:spPr>
        <p:txBody>
          <a:bodyPr/>
          <a:lstStyle/>
          <a:p>
            <a:fld id="{D5668828-B191-4A70-862D-03E8EFADFAAD}" type="slidenum">
              <a:rPr lang="en-US" smtClean="0"/>
              <a:pPr/>
              <a:t>1</a:t>
            </a:fld>
            <a:endParaRPr lang="en-US" smtClean="0"/>
          </a:p>
        </p:txBody>
      </p:sp>
      <p:sp>
        <p:nvSpPr>
          <p:cNvPr id="3075" name="Rectangle 4"/>
          <p:cNvSpPr>
            <a:spLocks noGrp="1" noChangeArrowheads="1"/>
          </p:cNvSpPr>
          <p:nvPr>
            <p:ph type="title"/>
          </p:nvPr>
        </p:nvSpPr>
        <p:spPr>
          <a:xfrm>
            <a:off x="-381000" y="76200"/>
            <a:ext cx="9982200" cy="2590799"/>
          </a:xfrm>
        </p:spPr>
        <p:txBody>
          <a:bodyPr>
            <a:normAutofit/>
          </a:bodyPr>
          <a:lstStyle/>
          <a:p>
            <a:pPr algn="ctr" eaLnBrk="1" hangingPunct="1"/>
            <a:r>
              <a:rPr lang="en-US" u="sng" dirty="0" smtClean="0">
                <a:latin typeface="Century" panose="02040604050505020304" pitchFamily="18" charset="0"/>
              </a:rPr>
              <a:t>Senior Core Curriculum</a:t>
            </a:r>
            <a:r>
              <a:rPr lang="en-US" dirty="0" smtClean="0">
                <a:latin typeface="Century" panose="02040604050505020304" pitchFamily="18" charset="0"/>
              </a:rPr>
              <a:t/>
            </a:r>
            <a:br>
              <a:rPr lang="en-US" dirty="0" smtClean="0">
                <a:latin typeface="Century" panose="02040604050505020304" pitchFamily="18" charset="0"/>
              </a:rPr>
            </a:br>
            <a:r>
              <a:rPr lang="en-US" dirty="0" smtClean="0">
                <a:latin typeface="Century" panose="02040604050505020304" pitchFamily="18" charset="0"/>
              </a:rPr>
              <a:t> </a:t>
            </a:r>
            <a:r>
              <a:rPr lang="en-US" sz="4800" dirty="0" smtClean="0">
                <a:latin typeface="Century" panose="02040604050505020304" pitchFamily="18" charset="0"/>
              </a:rPr>
              <a:t>Class of 2019</a:t>
            </a:r>
          </a:p>
        </p:txBody>
      </p:sp>
      <p:pic>
        <p:nvPicPr>
          <p:cNvPr id="3077" name="Picture 5" descr="C:\Users\Brittany Aarestad\AppData\Local\Microsoft\Windows\Temporary Internet Files\Content.IE5\0OSMDHX7\MC900290680[1].wmf"/>
          <p:cNvPicPr>
            <a:picLocks noChangeAspect="1" noChangeArrowheads="1"/>
          </p:cNvPicPr>
          <p:nvPr/>
        </p:nvPicPr>
        <p:blipFill>
          <a:blip r:embed="rId2" cstate="print"/>
          <a:srcRect/>
          <a:stretch>
            <a:fillRect/>
          </a:stretch>
        </p:blipFill>
        <p:spPr bwMode="auto">
          <a:xfrm>
            <a:off x="4584895" y="3200400"/>
            <a:ext cx="4866708" cy="3207603"/>
          </a:xfrm>
          <a:prstGeom prst="rect">
            <a:avLst/>
          </a:prstGeom>
          <a:noFill/>
        </p:spPr>
      </p:pic>
      <p:sp>
        <p:nvSpPr>
          <p:cNvPr id="2" name="TextBox 1"/>
          <p:cNvSpPr txBox="1"/>
          <p:nvPr/>
        </p:nvSpPr>
        <p:spPr>
          <a:xfrm>
            <a:off x="228600" y="3547403"/>
            <a:ext cx="4835700" cy="830997"/>
          </a:xfrm>
          <a:prstGeom prst="rect">
            <a:avLst/>
          </a:prstGeom>
          <a:noFill/>
        </p:spPr>
        <p:txBody>
          <a:bodyPr wrap="square" rtlCol="0">
            <a:spAutoFit/>
          </a:bodyPr>
          <a:lstStyle/>
          <a:p>
            <a:r>
              <a:rPr lang="en-US" i="1" dirty="0" smtClean="0"/>
              <a:t>Presented by :</a:t>
            </a:r>
          </a:p>
          <a:p>
            <a:r>
              <a:rPr lang="en-US" dirty="0"/>
              <a:t> </a:t>
            </a:r>
            <a:r>
              <a:rPr lang="en-US" dirty="0" smtClean="0"/>
              <a:t>            SHS Counseling Department</a:t>
            </a:r>
            <a:endParaRPr lang="en-US" dirty="0"/>
          </a:p>
        </p:txBody>
      </p:sp>
    </p:spTree>
  </p:cSld>
  <p:clrMapOvr>
    <a:masterClrMapping/>
  </p:clrMapOvr>
  <p:transition spd="slow" advTm="2666">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88392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9855108"/>
      </p:ext>
    </p:extLst>
  </p:cSld>
  <p:clrMapOvr>
    <a:masterClrMapping/>
  </p:clrMapOvr>
  <p:transition spd="slow" advTm="2666">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52426" y="1676400"/>
            <a:ext cx="8410574" cy="4511040"/>
          </a:xfrm>
        </p:spPr>
        <p:txBody>
          <a:bodyPr/>
          <a:lstStyle/>
          <a:p>
            <a:pPr marL="342900" indent="-342900">
              <a:buFont typeface="Arial" panose="020B0604020202020204" pitchFamily="34" charset="0"/>
              <a:buChar char="•"/>
            </a:pPr>
            <a:r>
              <a:rPr lang="en-US" sz="2000" b="0" dirty="0" smtClean="0">
                <a:latin typeface="Century"/>
                <a:cs typeface="Century"/>
              </a:rPr>
              <a:t>Credit Recovery at Shiloh High </a:t>
            </a:r>
            <a:endParaRPr lang="en-US" sz="2000" dirty="0" smtClean="0">
              <a:latin typeface="Century"/>
              <a:cs typeface="Century"/>
            </a:endParaRPr>
          </a:p>
          <a:p>
            <a:r>
              <a:rPr lang="en-US" sz="2000" dirty="0" smtClean="0">
                <a:latin typeface="Century"/>
                <a:cs typeface="Century"/>
              </a:rPr>
              <a:t>     </a:t>
            </a:r>
            <a:r>
              <a:rPr lang="en-US" sz="2000" b="0" dirty="0" smtClean="0">
                <a:latin typeface="Century"/>
                <a:cs typeface="Century"/>
              </a:rPr>
              <a:t>$75 for 0.5 credit</a:t>
            </a:r>
          </a:p>
          <a:p>
            <a:pPr marL="342900" indent="-342900">
              <a:buFont typeface="Arial" panose="020B0604020202020204" pitchFamily="34" charset="0"/>
              <a:buChar char="•"/>
            </a:pPr>
            <a:r>
              <a:rPr lang="en-US" sz="2000" b="0" dirty="0" smtClean="0">
                <a:latin typeface="Century"/>
                <a:cs typeface="Century"/>
              </a:rPr>
              <a:t>Gwinnett Online Campus</a:t>
            </a:r>
          </a:p>
          <a:p>
            <a:r>
              <a:rPr lang="en-US" sz="2000" dirty="0">
                <a:latin typeface="Century"/>
                <a:cs typeface="Century"/>
              </a:rPr>
              <a:t> </a:t>
            </a:r>
            <a:r>
              <a:rPr lang="en-US" sz="2000" dirty="0" smtClean="0">
                <a:latin typeface="Century"/>
                <a:cs typeface="Century"/>
              </a:rPr>
              <a:t>    $250 for 0.5 credit</a:t>
            </a:r>
            <a:endParaRPr lang="en-US" sz="2000" b="0" dirty="0" smtClean="0">
              <a:latin typeface="Century"/>
              <a:cs typeface="Century"/>
            </a:endParaRPr>
          </a:p>
          <a:p>
            <a:pPr marL="342900" indent="-342900">
              <a:buFont typeface="Arial" panose="020B0604020202020204" pitchFamily="34" charset="0"/>
              <a:buChar char="•"/>
            </a:pPr>
            <a:r>
              <a:rPr lang="en-US" sz="2000" b="0" dirty="0" smtClean="0">
                <a:latin typeface="Century"/>
                <a:cs typeface="Century"/>
              </a:rPr>
              <a:t>Phoenix High School (Evening Classes)</a:t>
            </a:r>
          </a:p>
          <a:p>
            <a:r>
              <a:rPr lang="en-US" sz="2000" b="0" dirty="0" smtClean="0">
                <a:latin typeface="Century"/>
                <a:cs typeface="Century"/>
              </a:rPr>
              <a:t>     $250 for  0.5 credit</a:t>
            </a:r>
          </a:p>
          <a:p>
            <a:endParaRPr lang="en-US" sz="2400" dirty="0" smtClean="0"/>
          </a:p>
          <a:p>
            <a:endParaRPr lang="en-US" dirty="0" smtClean="0"/>
          </a:p>
          <a:p>
            <a:endParaRPr lang="en-US" dirty="0" smtClean="0"/>
          </a:p>
        </p:txBody>
      </p:sp>
      <p:sp>
        <p:nvSpPr>
          <p:cNvPr id="4" name="Slide Number Placeholder 3"/>
          <p:cNvSpPr>
            <a:spLocks noGrp="1"/>
          </p:cNvSpPr>
          <p:nvPr>
            <p:ph type="sldNum" sz="quarter" idx="15"/>
          </p:nvPr>
        </p:nvSpPr>
        <p:spPr/>
        <p:txBody>
          <a:bodyPr/>
          <a:lstStyle/>
          <a:p>
            <a:pPr>
              <a:defRPr/>
            </a:pPr>
            <a:fld id="{7DE1D7A3-E59F-4946-8B60-1F5006B40630}" type="slidenum">
              <a:rPr lang="en-US" smtClean="0"/>
              <a:pPr>
                <a:defRPr/>
              </a:pPr>
              <a:t>11</a:t>
            </a:fld>
            <a:endParaRPr lang="en-US"/>
          </a:p>
        </p:txBody>
      </p:sp>
      <p:sp>
        <p:nvSpPr>
          <p:cNvPr id="2" name="Title 1"/>
          <p:cNvSpPr>
            <a:spLocks noGrp="1"/>
          </p:cNvSpPr>
          <p:nvPr>
            <p:ph type="title"/>
          </p:nvPr>
        </p:nvSpPr>
        <p:spPr>
          <a:xfrm>
            <a:off x="352426" y="228600"/>
            <a:ext cx="8562974" cy="1066800"/>
          </a:xfrm>
        </p:spPr>
        <p:txBody>
          <a:bodyPr>
            <a:normAutofit/>
          </a:bodyPr>
          <a:lstStyle/>
          <a:p>
            <a:pPr algn="ctr"/>
            <a:r>
              <a:rPr lang="en-US" dirty="0" smtClean="0">
                <a:latin typeface="Century"/>
                <a:cs typeface="Century"/>
              </a:rPr>
              <a:t>Do </a:t>
            </a:r>
            <a:r>
              <a:rPr lang="en-US" dirty="0">
                <a:latin typeface="Century"/>
                <a:cs typeface="Century"/>
              </a:rPr>
              <a:t>Y</a:t>
            </a:r>
            <a:r>
              <a:rPr lang="en-US" dirty="0" smtClean="0">
                <a:latin typeface="Century"/>
                <a:cs typeface="Century"/>
              </a:rPr>
              <a:t>ou </a:t>
            </a:r>
            <a:r>
              <a:rPr lang="en-US" dirty="0">
                <a:latin typeface="Century"/>
                <a:cs typeface="Century"/>
              </a:rPr>
              <a:t>N</a:t>
            </a:r>
            <a:r>
              <a:rPr lang="en-US" dirty="0" smtClean="0">
                <a:latin typeface="Century"/>
                <a:cs typeface="Century"/>
              </a:rPr>
              <a:t>eed to Make Up </a:t>
            </a:r>
            <a:r>
              <a:rPr lang="en-US" dirty="0">
                <a:latin typeface="Century"/>
                <a:cs typeface="Century"/>
              </a:rPr>
              <a:t>C</a:t>
            </a:r>
            <a:r>
              <a:rPr lang="en-US" dirty="0" smtClean="0">
                <a:latin typeface="Century"/>
                <a:cs typeface="Century"/>
              </a:rPr>
              <a:t>lasses?</a:t>
            </a:r>
            <a:endParaRPr lang="en-US" dirty="0">
              <a:latin typeface="Century"/>
              <a:cs typeface="Century"/>
            </a:endParaRPr>
          </a:p>
        </p:txBody>
      </p:sp>
    </p:spTree>
  </p:cSld>
  <p:clrMapOvr>
    <a:masterClrMapping/>
  </p:clrMapOvr>
  <p:transition spd="slow" advTm="2666">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52426" y="1447800"/>
            <a:ext cx="8410574" cy="4511040"/>
          </a:xfrm>
        </p:spPr>
        <p:txBody>
          <a:bodyPr>
            <a:normAutofit fontScale="92500" lnSpcReduction="20000"/>
          </a:bodyPr>
          <a:lstStyle/>
          <a:p>
            <a:endParaRPr lang="en-US" sz="2400" dirty="0" smtClean="0"/>
          </a:p>
          <a:p>
            <a:pPr algn="ctr">
              <a:lnSpc>
                <a:spcPct val="107000"/>
              </a:lnSpc>
              <a:spcBef>
                <a:spcPts val="0"/>
              </a:spcBef>
            </a:pPr>
            <a:r>
              <a:rPr lang="en-US" sz="2800" u="sng" dirty="0">
                <a:latin typeface="Cambria" panose="02040503050406030204" pitchFamily="18" charset="0"/>
                <a:ea typeface="Times New Roman" panose="02020603050405020304" pitchFamily="18" charset="0"/>
                <a:cs typeface="Arial" panose="020B0604020202020204" pitchFamily="34" charset="0"/>
              </a:rPr>
              <a:t>TAKING COURSES OUTSIDE OF GCPS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pPr>
            <a:r>
              <a:rPr lang="en-US" dirty="0">
                <a:latin typeface="Cambria" panose="02040503050406030204" pitchFamily="18" charset="0"/>
                <a:ea typeface="Times New Roman" panose="02020603050405020304" pitchFamily="18" charset="0"/>
                <a:cs typeface="Arial" panose="020B0604020202020204" pitchFamily="34"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pPr>
            <a:r>
              <a:rPr lang="en-US" dirty="0">
                <a:latin typeface="Cambria" panose="02040503050406030204" pitchFamily="18" charset="0"/>
                <a:ea typeface="Times New Roman" panose="02020603050405020304" pitchFamily="18" charset="0"/>
                <a:cs typeface="Arial" panose="020B0604020202020204" pitchFamily="34" charset="0"/>
              </a:rPr>
              <a:t>As of August 6, 2018:</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dirty="0">
                <a:latin typeface="Cambria" panose="02040503050406030204" pitchFamily="18" charset="0"/>
                <a:ea typeface="Times New Roman" panose="02020603050405020304" pitchFamily="18" charset="0"/>
                <a:cs typeface="Arial" panose="020B0604020202020204" pitchFamily="34"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dirty="0">
                <a:latin typeface="Cambria" panose="02040503050406030204" pitchFamily="18" charset="0"/>
                <a:ea typeface="Times New Roman" panose="02020603050405020304" pitchFamily="18" charset="0"/>
                <a:cs typeface="Arial" panose="020B0604020202020204" pitchFamily="34" charset="0"/>
              </a:rPr>
              <a:t>Students who are enrolled in Gwinnett County Public Schools and seeking credit from a private school must take and </a:t>
            </a:r>
            <a:r>
              <a:rPr lang="en-US" b="1" dirty="0">
                <a:latin typeface="Cambria" panose="02040503050406030204" pitchFamily="18" charset="0"/>
                <a:ea typeface="Times New Roman" panose="02020603050405020304" pitchFamily="18" charset="0"/>
                <a:cs typeface="Arial" panose="020B0604020202020204" pitchFamily="34" charset="0"/>
              </a:rPr>
              <a:t>pass </a:t>
            </a:r>
            <a:r>
              <a:rPr lang="en-US" dirty="0">
                <a:latin typeface="Cambria" panose="02040503050406030204" pitchFamily="18" charset="0"/>
                <a:ea typeface="Times New Roman" panose="02020603050405020304" pitchFamily="18" charset="0"/>
                <a:cs typeface="Arial" panose="020B0604020202020204" pitchFamily="34" charset="0"/>
              </a:rPr>
              <a:t>EOC (End of Course) Assessments regardless of the private school’s accreditation status.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pPr>
            <a:r>
              <a:rPr lang="en-US" dirty="0">
                <a:latin typeface="Cambria" panose="02040503050406030204" pitchFamily="18" charset="0"/>
                <a:ea typeface="Times New Roman" panose="02020603050405020304" pitchFamily="18" charset="0"/>
                <a:cs typeface="Arial" panose="020B0604020202020204" pitchFamily="34"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pPr>
            <a:r>
              <a:rPr lang="en-US" dirty="0">
                <a:latin typeface="Cambria" panose="02040503050406030204" pitchFamily="18" charset="0"/>
                <a:ea typeface="Times New Roman" panose="02020603050405020304" pitchFamily="18" charset="0"/>
                <a:cs typeface="Arial" panose="020B0604020202020204" pitchFamily="34" charset="0"/>
              </a:rPr>
              <a:t>The GCPS Office of School Improvement and Operations must approve all credit awarded for course work completed at another institution while concurrently enrolled in a GCPS school.</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pPr>
            <a:r>
              <a:rPr lang="en-US" dirty="0">
                <a:latin typeface="Cambria" panose="02040503050406030204" pitchFamily="18" charset="0"/>
                <a:ea typeface="Times New Roman" panose="02020603050405020304" pitchFamily="18" charset="0"/>
                <a:cs typeface="Arial" panose="020B0604020202020204" pitchFamily="34"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dirty="0">
                <a:latin typeface="Cambria" panose="02040503050406030204" pitchFamily="18" charset="0"/>
                <a:ea typeface="Times New Roman" panose="02020603050405020304" pitchFamily="18" charset="0"/>
                <a:cs typeface="Arial" panose="020B0604020202020204" pitchFamily="34" charset="0"/>
              </a:rPr>
              <a:t>Students MUST meet with their counselor </a:t>
            </a:r>
            <a:r>
              <a:rPr lang="en-US" b="1" dirty="0">
                <a:latin typeface="Cambria" panose="02040503050406030204" pitchFamily="18" charset="0"/>
                <a:ea typeface="Times New Roman" panose="02020603050405020304" pitchFamily="18" charset="0"/>
                <a:cs typeface="Arial" panose="020B0604020202020204" pitchFamily="34" charset="0"/>
              </a:rPr>
              <a:t>prior</a:t>
            </a:r>
            <a:r>
              <a:rPr lang="en-US" dirty="0">
                <a:latin typeface="Cambria" panose="02040503050406030204" pitchFamily="18" charset="0"/>
                <a:ea typeface="Times New Roman" panose="02020603050405020304" pitchFamily="18" charset="0"/>
                <a:cs typeface="Arial" panose="020B0604020202020204" pitchFamily="34" charset="0"/>
              </a:rPr>
              <a:t> to registering for ANY class outside of Gwinnett County Public </a:t>
            </a:r>
            <a:r>
              <a:rPr lang="en-US" dirty="0" smtClean="0">
                <a:latin typeface="Cambria" panose="02040503050406030204" pitchFamily="18" charset="0"/>
                <a:ea typeface="Times New Roman" panose="02020603050405020304" pitchFamily="18" charset="0"/>
                <a:cs typeface="Arial" panose="020B0604020202020204" pitchFamily="34" charset="0"/>
              </a:rPr>
              <a:t>Schools</a:t>
            </a:r>
            <a:endParaRPr lang="en-US" dirty="0" smtClean="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0"/>
              </a:spcBef>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dirty="0" smtClean="0">
                <a:latin typeface="Cambria" panose="02040503050406030204" pitchFamily="18" charset="0"/>
                <a:ea typeface="Calibri" panose="020F0502020204030204" pitchFamily="34" charset="0"/>
                <a:cs typeface="Times New Roman" panose="02020603050405020304" pitchFamily="18" charset="0"/>
              </a:rPr>
              <a:t>Students and parents must sign a School Plus Form (</a:t>
            </a:r>
            <a:r>
              <a:rPr lang="en-US" smtClean="0">
                <a:latin typeface="Cambria" panose="02040503050406030204" pitchFamily="18" charset="0"/>
                <a:ea typeface="Calibri" panose="020F0502020204030204" pitchFamily="34" charset="0"/>
                <a:cs typeface="Times New Roman" panose="02020603050405020304" pitchFamily="18" charset="0"/>
              </a:rPr>
              <a:t>Academy counselor))</a:t>
            </a:r>
            <a:endParaRPr lang="en-US" dirty="0">
              <a:latin typeface="Cambria" panose="02040503050406030204" pitchFamily="18" charset="0"/>
              <a:ea typeface="Calibri" panose="020F0502020204030204" pitchFamily="34" charset="0"/>
              <a:cs typeface="Times New Roman" panose="02020603050405020304" pitchFamily="18" charset="0"/>
            </a:endParaRPr>
          </a:p>
          <a:p>
            <a:endParaRPr lang="en-US" dirty="0" smtClean="0"/>
          </a:p>
          <a:p>
            <a:endParaRPr lang="en-US" dirty="0" smtClean="0"/>
          </a:p>
        </p:txBody>
      </p:sp>
      <p:sp>
        <p:nvSpPr>
          <p:cNvPr id="4" name="Slide Number Placeholder 3"/>
          <p:cNvSpPr>
            <a:spLocks noGrp="1"/>
          </p:cNvSpPr>
          <p:nvPr>
            <p:ph type="sldNum" sz="quarter" idx="15"/>
          </p:nvPr>
        </p:nvSpPr>
        <p:spPr/>
        <p:txBody>
          <a:bodyPr/>
          <a:lstStyle/>
          <a:p>
            <a:pPr>
              <a:defRPr/>
            </a:pPr>
            <a:fld id="{7DE1D7A3-E59F-4946-8B60-1F5006B40630}" type="slidenum">
              <a:rPr lang="en-US" smtClean="0"/>
              <a:pPr>
                <a:defRPr/>
              </a:pPr>
              <a:t>12</a:t>
            </a:fld>
            <a:endParaRPr lang="en-US"/>
          </a:p>
        </p:txBody>
      </p:sp>
      <p:sp>
        <p:nvSpPr>
          <p:cNvPr id="2" name="Title 1"/>
          <p:cNvSpPr>
            <a:spLocks noGrp="1"/>
          </p:cNvSpPr>
          <p:nvPr>
            <p:ph type="title"/>
          </p:nvPr>
        </p:nvSpPr>
        <p:spPr>
          <a:xfrm>
            <a:off x="352426" y="228600"/>
            <a:ext cx="8562974" cy="1066800"/>
          </a:xfrm>
        </p:spPr>
        <p:txBody>
          <a:bodyPr>
            <a:normAutofit/>
          </a:bodyPr>
          <a:lstStyle/>
          <a:p>
            <a:pPr algn="ctr"/>
            <a:r>
              <a:rPr lang="en-US" dirty="0" smtClean="0">
                <a:latin typeface="Century"/>
                <a:cs typeface="Century"/>
              </a:rPr>
              <a:t>Do </a:t>
            </a:r>
            <a:r>
              <a:rPr lang="en-US" dirty="0">
                <a:latin typeface="Century"/>
                <a:cs typeface="Century"/>
              </a:rPr>
              <a:t>Y</a:t>
            </a:r>
            <a:r>
              <a:rPr lang="en-US" dirty="0" smtClean="0">
                <a:latin typeface="Century"/>
                <a:cs typeface="Century"/>
              </a:rPr>
              <a:t>ou </a:t>
            </a:r>
            <a:r>
              <a:rPr lang="en-US" dirty="0">
                <a:latin typeface="Century"/>
                <a:cs typeface="Century"/>
              </a:rPr>
              <a:t>N</a:t>
            </a:r>
            <a:r>
              <a:rPr lang="en-US" dirty="0" smtClean="0">
                <a:latin typeface="Century"/>
                <a:cs typeface="Century"/>
              </a:rPr>
              <a:t>eed to Make Up </a:t>
            </a:r>
            <a:r>
              <a:rPr lang="en-US" dirty="0">
                <a:latin typeface="Century"/>
                <a:cs typeface="Century"/>
              </a:rPr>
              <a:t>C</a:t>
            </a:r>
            <a:r>
              <a:rPr lang="en-US" dirty="0" smtClean="0">
                <a:latin typeface="Century"/>
                <a:cs typeface="Century"/>
              </a:rPr>
              <a:t>lasses?</a:t>
            </a:r>
            <a:endParaRPr lang="en-US" dirty="0">
              <a:latin typeface="Century"/>
              <a:cs typeface="Century"/>
            </a:endParaRPr>
          </a:p>
        </p:txBody>
      </p:sp>
    </p:spTree>
    <p:extLst>
      <p:ext uri="{BB962C8B-B14F-4D97-AF65-F5344CB8AC3E}">
        <p14:creationId xmlns:p14="http://schemas.microsoft.com/office/powerpoint/2010/main" val="4005092013"/>
      </p:ext>
    </p:extLst>
  </p:cSld>
  <p:clrMapOvr>
    <a:masterClrMapping/>
  </p:clrMapOvr>
  <p:transition spd="slow" advTm="2666">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1295400"/>
            <a:ext cx="7772400" cy="4114800"/>
          </a:xfrm>
        </p:spPr>
        <p:txBody>
          <a:bodyPr>
            <a:normAutofit/>
          </a:bodyPr>
          <a:lstStyle/>
          <a:p>
            <a:pPr>
              <a:buFont typeface="Arial"/>
              <a:buChar char="•"/>
            </a:pPr>
            <a:r>
              <a:rPr lang="en-US" sz="2000" dirty="0" smtClean="0"/>
              <a:t>End </a:t>
            </a:r>
            <a:r>
              <a:rPr lang="en-US" sz="2000" dirty="0"/>
              <a:t>of Course </a:t>
            </a:r>
            <a:r>
              <a:rPr lang="en-US" sz="2000" dirty="0" smtClean="0"/>
              <a:t>(EOC) / GA Milestones</a:t>
            </a:r>
            <a:r>
              <a:rPr lang="en-US" sz="2000" b="0" dirty="0" smtClean="0"/>
              <a:t>: 	</a:t>
            </a:r>
          </a:p>
          <a:p>
            <a:r>
              <a:rPr lang="en-US" sz="2000" dirty="0" smtClean="0"/>
              <a:t>                </a:t>
            </a:r>
            <a:r>
              <a:rPr lang="en-US" sz="2000" b="0" dirty="0" smtClean="0"/>
              <a:t>Math</a:t>
            </a:r>
            <a:r>
              <a:rPr lang="en-US" sz="2000" b="0" dirty="0"/>
              <a:t>		Algebra I or Geometry</a:t>
            </a:r>
          </a:p>
          <a:p>
            <a:pPr marL="137160" indent="0"/>
            <a:r>
              <a:rPr lang="en-US" sz="2000" b="0" dirty="0" smtClean="0"/>
              <a:t>	Science</a:t>
            </a:r>
            <a:r>
              <a:rPr lang="en-US" sz="2000" b="0" dirty="0"/>
              <a:t>		Biology</a:t>
            </a:r>
          </a:p>
          <a:p>
            <a:pPr marL="137160" indent="0"/>
            <a:r>
              <a:rPr lang="en-US" sz="2000" b="0" dirty="0" smtClean="0"/>
              <a:t>	Social </a:t>
            </a:r>
            <a:r>
              <a:rPr lang="en-US" sz="2000" b="0" dirty="0"/>
              <a:t>Studies	US History or Economics</a:t>
            </a:r>
          </a:p>
          <a:p>
            <a:pPr marL="137160" indent="0"/>
            <a:r>
              <a:rPr lang="en-US" sz="2000" b="0" dirty="0" smtClean="0"/>
              <a:t>	Language </a:t>
            </a:r>
            <a:r>
              <a:rPr lang="en-US" sz="2000" b="0" dirty="0"/>
              <a:t>Arts	9</a:t>
            </a:r>
            <a:r>
              <a:rPr lang="en-US" sz="2000" b="0" baseline="30000" dirty="0"/>
              <a:t>th</a:t>
            </a:r>
            <a:r>
              <a:rPr lang="en-US" sz="2000" b="0" dirty="0"/>
              <a:t> Lit/Comp or American </a:t>
            </a:r>
            <a:r>
              <a:rPr lang="en-US" sz="2000" b="0" dirty="0" smtClean="0"/>
              <a:t>Lit</a:t>
            </a:r>
            <a:endParaRPr lang="en-US" sz="2000" b="0" dirty="0"/>
          </a:p>
          <a:p>
            <a:pPr>
              <a:buFont typeface="Arial"/>
              <a:buChar char="•"/>
            </a:pPr>
            <a:r>
              <a:rPr lang="en-US" sz="2000" b="0" dirty="0"/>
              <a:t>Gateway Exam</a:t>
            </a:r>
          </a:p>
          <a:p>
            <a:pPr marL="137160" indent="0"/>
            <a:r>
              <a:rPr lang="en-US" sz="2000" b="0" dirty="0"/>
              <a:t>- All </a:t>
            </a:r>
            <a:r>
              <a:rPr lang="en-US" sz="2000" b="0" dirty="0" smtClean="0"/>
              <a:t>students </a:t>
            </a:r>
            <a:r>
              <a:rPr lang="en-US" sz="2000" b="0" dirty="0"/>
              <a:t>must pass the </a:t>
            </a:r>
            <a:r>
              <a:rPr lang="en-US" sz="2000" b="0" dirty="0" smtClean="0"/>
              <a:t>S. </a:t>
            </a:r>
            <a:r>
              <a:rPr lang="en-US" sz="2000" b="0" dirty="0"/>
              <a:t>Studies and Science Gateway exam</a:t>
            </a:r>
          </a:p>
          <a:p>
            <a:pPr marL="137160" indent="0"/>
            <a:endParaRPr lang="en-US" sz="2000" dirty="0"/>
          </a:p>
          <a:p>
            <a:pPr marL="0" indent="0"/>
            <a:endParaRPr lang="en-US" sz="2000" b="0" dirty="0" smtClean="0">
              <a:latin typeface="Century"/>
              <a:cs typeface="Century"/>
            </a:endParaRPr>
          </a:p>
        </p:txBody>
      </p:sp>
      <p:sp>
        <p:nvSpPr>
          <p:cNvPr id="4" name="Slide Number Placeholder 3"/>
          <p:cNvSpPr>
            <a:spLocks noGrp="1"/>
          </p:cNvSpPr>
          <p:nvPr>
            <p:ph type="sldNum" sz="quarter" idx="15"/>
          </p:nvPr>
        </p:nvSpPr>
        <p:spPr/>
        <p:txBody>
          <a:bodyPr/>
          <a:lstStyle/>
          <a:p>
            <a:pPr>
              <a:defRPr/>
            </a:pPr>
            <a:fld id="{7DE1D7A3-E59F-4946-8B60-1F5006B40630}" type="slidenum">
              <a:rPr lang="en-US" smtClean="0"/>
              <a:pPr>
                <a:defRPr/>
              </a:pPr>
              <a:t>13</a:t>
            </a:fld>
            <a:endParaRPr lang="en-US"/>
          </a:p>
        </p:txBody>
      </p:sp>
      <p:sp>
        <p:nvSpPr>
          <p:cNvPr id="2" name="Title 1"/>
          <p:cNvSpPr>
            <a:spLocks noGrp="1"/>
          </p:cNvSpPr>
          <p:nvPr>
            <p:ph type="title"/>
          </p:nvPr>
        </p:nvSpPr>
        <p:spPr>
          <a:xfrm>
            <a:off x="685800" y="152400"/>
            <a:ext cx="7680960" cy="838200"/>
          </a:xfrm>
        </p:spPr>
        <p:txBody>
          <a:bodyPr/>
          <a:lstStyle/>
          <a:p>
            <a:pPr algn="ctr"/>
            <a:r>
              <a:rPr lang="en-US" b="1" dirty="0" smtClean="0">
                <a:latin typeface="Century"/>
                <a:cs typeface="Century"/>
              </a:rPr>
              <a:t>Testing Requirements</a:t>
            </a:r>
            <a:endParaRPr lang="en-US" b="1" dirty="0">
              <a:latin typeface="Century"/>
              <a:cs typeface="Century"/>
            </a:endParaRPr>
          </a:p>
        </p:txBody>
      </p:sp>
      <p:pic>
        <p:nvPicPr>
          <p:cNvPr id="44034" name="Picture 2" descr="C:\Users\Brittany Aarestad\AppData\Local\Microsoft\Windows\Temporary Internet Files\Content.IE5\0OSMDHX7\MP900400047[1].jpg"/>
          <p:cNvPicPr>
            <a:picLocks noChangeAspect="1" noChangeArrowheads="1"/>
          </p:cNvPicPr>
          <p:nvPr/>
        </p:nvPicPr>
        <p:blipFill>
          <a:blip r:embed="rId3" cstate="print"/>
          <a:srcRect/>
          <a:stretch>
            <a:fillRect/>
          </a:stretch>
        </p:blipFill>
        <p:spPr bwMode="auto">
          <a:xfrm>
            <a:off x="3657600" y="5410200"/>
            <a:ext cx="2353093" cy="1295400"/>
          </a:xfrm>
          <a:prstGeom prst="rect">
            <a:avLst/>
          </a:prstGeom>
          <a:noFill/>
        </p:spPr>
      </p:pic>
    </p:spTree>
  </p:cSld>
  <p:clrMapOvr>
    <a:masterClrMapping/>
  </p:clrMapOvr>
  <p:transition spd="slow" advTm="2666">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52426" y="1905000"/>
            <a:ext cx="8791574" cy="4282440"/>
          </a:xfrm>
        </p:spPr>
        <p:txBody>
          <a:bodyPr>
            <a:normAutofit/>
          </a:bodyPr>
          <a:lstStyle/>
          <a:p>
            <a:pPr>
              <a:buFont typeface="Arial"/>
              <a:buChar char="•"/>
            </a:pPr>
            <a:r>
              <a:rPr lang="en-US" sz="2000" b="0" dirty="0" smtClean="0">
                <a:latin typeface="Century"/>
                <a:cs typeface="Century"/>
              </a:rPr>
              <a:t>Students enrolled in AP Courses will take AP Exams in May </a:t>
            </a:r>
            <a:r>
              <a:rPr lang="en-US" sz="2000" dirty="0" smtClean="0">
                <a:latin typeface="Century"/>
                <a:cs typeface="Century"/>
              </a:rPr>
              <a:t>2019</a:t>
            </a:r>
            <a:endParaRPr lang="en-US" sz="2000" b="0" dirty="0" smtClean="0">
              <a:latin typeface="Century"/>
              <a:cs typeface="Century"/>
            </a:endParaRPr>
          </a:p>
          <a:p>
            <a:pPr>
              <a:buFont typeface="Arial"/>
              <a:buChar char="•"/>
            </a:pPr>
            <a:endParaRPr lang="en-US" sz="2000" b="0" dirty="0" smtClean="0">
              <a:latin typeface="Century"/>
              <a:cs typeface="Century"/>
            </a:endParaRPr>
          </a:p>
          <a:p>
            <a:pPr>
              <a:buFont typeface="Arial"/>
              <a:buChar char="•"/>
            </a:pPr>
            <a:r>
              <a:rPr lang="en-US" sz="2000" b="0" dirty="0" smtClean="0">
                <a:latin typeface="Century"/>
                <a:cs typeface="Century"/>
              </a:rPr>
              <a:t>Students who receive a 3 or higher on an AP Exam *</a:t>
            </a:r>
            <a:r>
              <a:rPr lang="en-US" sz="2000" b="0" u="sng" dirty="0" smtClean="0">
                <a:latin typeface="Century"/>
                <a:cs typeface="Century"/>
              </a:rPr>
              <a:t>may</a:t>
            </a:r>
            <a:r>
              <a:rPr lang="en-US" sz="2000" b="0" dirty="0" smtClean="0">
                <a:latin typeface="Century"/>
                <a:cs typeface="Century"/>
              </a:rPr>
              <a:t> receive college credit for those courses</a:t>
            </a:r>
          </a:p>
          <a:p>
            <a:pPr marL="137160" indent="0">
              <a:buNone/>
            </a:pPr>
            <a:endParaRPr lang="en-US" sz="2000" u="sng" dirty="0">
              <a:latin typeface="Century"/>
              <a:cs typeface="Century"/>
            </a:endParaRPr>
          </a:p>
          <a:p>
            <a:pPr marL="137160" indent="0">
              <a:buNone/>
            </a:pPr>
            <a:r>
              <a:rPr lang="en-US" sz="1800" b="0" dirty="0" smtClean="0">
                <a:latin typeface="Century"/>
                <a:cs typeface="Century"/>
              </a:rPr>
              <a:t>* Students must check with the College or University that they are interested in to find out whether they will accept high school AP Course credit.</a:t>
            </a:r>
            <a:endParaRPr lang="en-US" sz="1800" b="0" dirty="0">
              <a:latin typeface="Century"/>
              <a:cs typeface="Century"/>
            </a:endParaRPr>
          </a:p>
        </p:txBody>
      </p:sp>
      <p:sp>
        <p:nvSpPr>
          <p:cNvPr id="2" name="Title 1"/>
          <p:cNvSpPr>
            <a:spLocks noGrp="1"/>
          </p:cNvSpPr>
          <p:nvPr>
            <p:ph type="title"/>
          </p:nvPr>
        </p:nvSpPr>
        <p:spPr/>
        <p:txBody>
          <a:bodyPr/>
          <a:lstStyle/>
          <a:p>
            <a:pPr algn="ctr"/>
            <a:r>
              <a:rPr lang="en-US" b="1" dirty="0" smtClean="0">
                <a:latin typeface="Century"/>
                <a:cs typeface="Century"/>
              </a:rPr>
              <a:t>AP TESTING</a:t>
            </a:r>
            <a:endParaRPr lang="en-US" b="1" dirty="0">
              <a:latin typeface="Century"/>
              <a:cs typeface="Century"/>
            </a:endParaRPr>
          </a:p>
        </p:txBody>
      </p:sp>
    </p:spTree>
    <p:extLst>
      <p:ext uri="{BB962C8B-B14F-4D97-AF65-F5344CB8AC3E}">
        <p14:creationId xmlns:p14="http://schemas.microsoft.com/office/powerpoint/2010/main" val="3085198609"/>
      </p:ext>
    </p:extLst>
  </p:cSld>
  <p:clrMapOvr>
    <a:masterClrMapping/>
  </p:clrMapOvr>
  <p:transition spd="slow" advTm="2666">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3"/>
          <p:cNvSpPr>
            <a:spLocks noGrp="1" noChangeArrowheads="1"/>
          </p:cNvSpPr>
          <p:nvPr>
            <p:ph sz="quarter" idx="13"/>
          </p:nvPr>
        </p:nvSpPr>
        <p:spPr>
          <a:xfrm>
            <a:off x="228600" y="1469096"/>
            <a:ext cx="5867400" cy="5007904"/>
          </a:xfrm>
        </p:spPr>
        <p:txBody>
          <a:bodyPr>
            <a:normAutofit/>
          </a:bodyPr>
          <a:lstStyle/>
          <a:p>
            <a:pPr eaLnBrk="1" hangingPunct="1"/>
            <a:endParaRPr lang="en-US" sz="2200" b="0" dirty="0" smtClean="0">
              <a:latin typeface="Century" pitchFamily="18" charset="0"/>
              <a:ea typeface="Batang" pitchFamily="18" charset="-127"/>
            </a:endParaRPr>
          </a:p>
          <a:p>
            <a:pPr algn="ctr" eaLnBrk="1" hangingPunct="1"/>
            <a:r>
              <a:rPr lang="en-US" sz="3600" b="0" dirty="0" smtClean="0">
                <a:latin typeface="Century" pitchFamily="18" charset="0"/>
                <a:ea typeface="Batang" pitchFamily="18" charset="-127"/>
              </a:rPr>
              <a:t>4-year College/University</a:t>
            </a:r>
          </a:p>
          <a:p>
            <a:pPr algn="ctr" eaLnBrk="1" hangingPunct="1"/>
            <a:r>
              <a:rPr lang="en-US" sz="3600" b="0" dirty="0" smtClean="0">
                <a:latin typeface="Century" pitchFamily="18" charset="0"/>
                <a:ea typeface="Batang" pitchFamily="18" charset="-127"/>
              </a:rPr>
              <a:t>2-year College</a:t>
            </a:r>
          </a:p>
          <a:p>
            <a:pPr algn="ctr" eaLnBrk="1" hangingPunct="1"/>
            <a:r>
              <a:rPr lang="en-US" sz="3600" b="0" dirty="0" smtClean="0">
                <a:latin typeface="Century" pitchFamily="18" charset="0"/>
                <a:ea typeface="Batang" pitchFamily="18" charset="-127"/>
              </a:rPr>
              <a:t>Technical College</a:t>
            </a:r>
          </a:p>
          <a:p>
            <a:pPr algn="ctr" eaLnBrk="1" hangingPunct="1"/>
            <a:r>
              <a:rPr lang="en-US" sz="3600" b="0" dirty="0" smtClean="0">
                <a:latin typeface="Century" pitchFamily="18" charset="0"/>
                <a:ea typeface="Batang" pitchFamily="18" charset="-127"/>
              </a:rPr>
              <a:t>Military</a:t>
            </a:r>
          </a:p>
          <a:p>
            <a:pPr algn="ctr" eaLnBrk="1" hangingPunct="1"/>
            <a:r>
              <a:rPr lang="en-US" sz="3600" b="0" dirty="0" smtClean="0">
                <a:latin typeface="Century" pitchFamily="18" charset="0"/>
                <a:ea typeface="Batang" pitchFamily="18" charset="-127"/>
              </a:rPr>
              <a:t>Work</a:t>
            </a:r>
          </a:p>
        </p:txBody>
      </p:sp>
      <p:sp>
        <p:nvSpPr>
          <p:cNvPr id="15362" name="Slide Number Placeholder 5"/>
          <p:cNvSpPr>
            <a:spLocks noGrp="1"/>
          </p:cNvSpPr>
          <p:nvPr>
            <p:ph type="sldNum" sz="quarter" idx="15"/>
          </p:nvPr>
        </p:nvSpPr>
        <p:spPr>
          <a:noFill/>
          <a:ln w="12700" cap="sq">
            <a:miter lim="800000"/>
            <a:headEnd type="none" w="sm" len="sm"/>
            <a:tailEnd type="none" w="sm" len="sm"/>
          </a:ln>
        </p:spPr>
        <p:txBody>
          <a:bodyPr/>
          <a:lstStyle/>
          <a:p>
            <a:fld id="{97853C44-6602-4463-9BBF-2030CEB28223}" type="slidenum">
              <a:rPr lang="en-US" smtClean="0"/>
              <a:pPr/>
              <a:t>15</a:t>
            </a:fld>
            <a:endParaRPr lang="en-US" smtClean="0"/>
          </a:p>
        </p:txBody>
      </p:sp>
      <p:sp>
        <p:nvSpPr>
          <p:cNvPr id="7170" name="Rectangle 2"/>
          <p:cNvSpPr>
            <a:spLocks noGrp="1" noChangeArrowheads="1"/>
          </p:cNvSpPr>
          <p:nvPr>
            <p:ph type="title"/>
          </p:nvPr>
        </p:nvSpPr>
        <p:spPr>
          <a:xfrm>
            <a:off x="352426" y="228600"/>
            <a:ext cx="8486774" cy="1066800"/>
          </a:xfrm>
        </p:spPr>
        <p:txBody>
          <a:bodyPr/>
          <a:lstStyle/>
          <a:p>
            <a:pPr algn="ctr" eaLnBrk="1" hangingPunct="1">
              <a:defRPr/>
            </a:pPr>
            <a:r>
              <a:rPr lang="en-US" b="1" dirty="0" smtClean="0">
                <a:latin typeface="Century" pitchFamily="18" charset="0"/>
              </a:rPr>
              <a:t>Options After High School</a:t>
            </a:r>
          </a:p>
        </p:txBody>
      </p:sp>
      <p:pic>
        <p:nvPicPr>
          <p:cNvPr id="15365" name="Picture 4" descr="MCj02382080000[1]"/>
          <p:cNvPicPr>
            <a:picLocks noChangeAspect="1" noChangeArrowheads="1"/>
          </p:cNvPicPr>
          <p:nvPr/>
        </p:nvPicPr>
        <p:blipFill>
          <a:blip r:embed="rId3" cstate="print"/>
          <a:srcRect/>
          <a:stretch>
            <a:fillRect/>
          </a:stretch>
        </p:blipFill>
        <p:spPr bwMode="auto">
          <a:xfrm>
            <a:off x="4648200" y="1981200"/>
            <a:ext cx="5004374" cy="4710999"/>
          </a:xfrm>
          <a:prstGeom prst="rect">
            <a:avLst/>
          </a:prstGeom>
          <a:noFill/>
          <a:ln w="9525">
            <a:noFill/>
            <a:miter lim="800000"/>
            <a:headEnd/>
            <a:tailEnd/>
          </a:ln>
        </p:spPr>
      </p:pic>
    </p:spTree>
  </p:cSld>
  <p:clrMapOvr>
    <a:masterClrMapping/>
  </p:clrMapOvr>
  <p:transition spd="slow" advTm="2666">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52400" y="1463040"/>
            <a:ext cx="8915400" cy="5166360"/>
          </a:xfrm>
        </p:spPr>
        <p:txBody>
          <a:bodyPr>
            <a:normAutofit/>
          </a:bodyPr>
          <a:lstStyle/>
          <a:p>
            <a:pPr>
              <a:buFont typeface="Arial"/>
              <a:buChar char="•"/>
            </a:pPr>
            <a:r>
              <a:rPr lang="en-US" sz="2000" b="0" dirty="0" smtClean="0">
                <a:latin typeface="Century" pitchFamily="18" charset="0"/>
                <a:ea typeface="Batang" pitchFamily="18" charset="-127"/>
              </a:rPr>
              <a:t>Factors to consider:</a:t>
            </a:r>
          </a:p>
          <a:p>
            <a:pPr marL="0" indent="0"/>
            <a:r>
              <a:rPr lang="en-US" sz="2000" b="0" dirty="0">
                <a:latin typeface="Century" pitchFamily="18" charset="0"/>
                <a:ea typeface="Batang" pitchFamily="18" charset="-127"/>
              </a:rPr>
              <a:t>	</a:t>
            </a:r>
            <a:r>
              <a:rPr lang="en-US" sz="2000" b="0" dirty="0" smtClean="0">
                <a:latin typeface="Century" pitchFamily="18" charset="0"/>
                <a:ea typeface="Batang" pitchFamily="18" charset="-127"/>
              </a:rPr>
              <a:t>Size, Costs, Location, Major, Environment, Admission 	Requirements</a:t>
            </a:r>
          </a:p>
          <a:p>
            <a:pPr>
              <a:buFont typeface="Arial"/>
              <a:buChar char="•"/>
            </a:pPr>
            <a:r>
              <a:rPr lang="en-US" sz="2000" b="0" dirty="0" smtClean="0">
                <a:latin typeface="Century" pitchFamily="18" charset="0"/>
                <a:ea typeface="Batang" pitchFamily="18" charset="-127"/>
              </a:rPr>
              <a:t>Apply to </a:t>
            </a:r>
            <a:r>
              <a:rPr lang="en-US" sz="2000" dirty="0" smtClean="0">
                <a:latin typeface="Century" pitchFamily="18" charset="0"/>
                <a:ea typeface="Batang" pitchFamily="18" charset="-127"/>
              </a:rPr>
              <a:t>more than one</a:t>
            </a:r>
            <a:r>
              <a:rPr lang="en-US" sz="2000" b="0" dirty="0" smtClean="0">
                <a:latin typeface="Century" pitchFamily="18" charset="0"/>
                <a:ea typeface="Batang" pitchFamily="18" charset="-127"/>
              </a:rPr>
              <a:t> schools</a:t>
            </a:r>
          </a:p>
          <a:p>
            <a:pPr lvl="2">
              <a:buFont typeface="Arial"/>
              <a:buChar char="•"/>
            </a:pPr>
            <a:r>
              <a:rPr lang="en-US" dirty="0" smtClean="0">
                <a:latin typeface="Century" pitchFamily="18" charset="0"/>
                <a:ea typeface="Batang" pitchFamily="18" charset="-127"/>
              </a:rPr>
              <a:t>Dream School - </a:t>
            </a:r>
            <a:r>
              <a:rPr lang="en-US" dirty="0"/>
              <a:t>may not get in, but is your top choice</a:t>
            </a:r>
          </a:p>
          <a:p>
            <a:pPr lvl="2">
              <a:buFont typeface="Arial"/>
              <a:buChar char="•"/>
            </a:pPr>
            <a:r>
              <a:rPr lang="en-US" b="0" dirty="0" smtClean="0">
                <a:latin typeface="Century" pitchFamily="18" charset="0"/>
                <a:ea typeface="Batang" pitchFamily="18" charset="-127"/>
              </a:rPr>
              <a:t>Target School - </a:t>
            </a:r>
            <a:r>
              <a:rPr lang="en-US" dirty="0"/>
              <a:t>have a good chance of being admitted</a:t>
            </a:r>
            <a:endParaRPr lang="en-US" b="0" dirty="0" smtClean="0">
              <a:latin typeface="Century" pitchFamily="18" charset="0"/>
              <a:ea typeface="Batang" pitchFamily="18" charset="-127"/>
            </a:endParaRPr>
          </a:p>
          <a:p>
            <a:pPr lvl="2">
              <a:buFont typeface="Arial"/>
              <a:buChar char="•"/>
            </a:pPr>
            <a:r>
              <a:rPr lang="en-US" dirty="0" smtClean="0">
                <a:latin typeface="Century" pitchFamily="18" charset="0"/>
                <a:ea typeface="Batang" pitchFamily="18" charset="-127"/>
              </a:rPr>
              <a:t>Safety School - </a:t>
            </a:r>
            <a:r>
              <a:rPr lang="en-US" dirty="0"/>
              <a:t>back up </a:t>
            </a:r>
            <a:r>
              <a:rPr lang="en-US" dirty="0" smtClean="0"/>
              <a:t>plan</a:t>
            </a:r>
            <a:endParaRPr lang="en-US" b="0" dirty="0" smtClean="0">
              <a:latin typeface="Century" pitchFamily="18" charset="0"/>
              <a:ea typeface="Batang" pitchFamily="18" charset="-127"/>
            </a:endParaRPr>
          </a:p>
          <a:p>
            <a:pPr>
              <a:buFont typeface="Arial"/>
              <a:buChar char="•"/>
            </a:pPr>
            <a:r>
              <a:rPr lang="en-US" sz="2000" b="0" dirty="0" smtClean="0">
                <a:latin typeface="Century" pitchFamily="18" charset="0"/>
                <a:ea typeface="Batang" pitchFamily="18" charset="-127"/>
              </a:rPr>
              <a:t>Attend a College Fair and Probe Fair</a:t>
            </a:r>
          </a:p>
          <a:p>
            <a:pPr>
              <a:buFont typeface="Arial"/>
              <a:buChar char="•"/>
            </a:pPr>
            <a:r>
              <a:rPr lang="en-US" sz="2000" b="0" dirty="0" smtClean="0">
                <a:latin typeface="Century" pitchFamily="18" charset="0"/>
                <a:ea typeface="Batang" pitchFamily="18" charset="-127"/>
              </a:rPr>
              <a:t>Visit the college you plan on applying to</a:t>
            </a:r>
          </a:p>
          <a:p>
            <a:pPr>
              <a:buFont typeface="Arial"/>
              <a:buChar char="•"/>
            </a:pPr>
            <a:r>
              <a:rPr lang="en-US" sz="2000" b="0" dirty="0" smtClean="0">
                <a:latin typeface="Century" pitchFamily="18" charset="0"/>
                <a:ea typeface="Batang" pitchFamily="18" charset="-127"/>
              </a:rPr>
              <a:t>Listen to the announcements for recruiters coming to Shiloh High</a:t>
            </a:r>
          </a:p>
          <a:p>
            <a:pPr marL="678942" lvl="1" indent="-285750"/>
            <a:endParaRPr lang="en-US" sz="2000" dirty="0"/>
          </a:p>
        </p:txBody>
      </p:sp>
      <p:sp>
        <p:nvSpPr>
          <p:cNvPr id="4" name="Slide Number Placeholder 3"/>
          <p:cNvSpPr>
            <a:spLocks noGrp="1"/>
          </p:cNvSpPr>
          <p:nvPr>
            <p:ph type="sldNum" sz="quarter" idx="15"/>
          </p:nvPr>
        </p:nvSpPr>
        <p:spPr/>
        <p:txBody>
          <a:bodyPr/>
          <a:lstStyle/>
          <a:p>
            <a:pPr>
              <a:defRPr/>
            </a:pPr>
            <a:fld id="{7DE1D7A3-E59F-4946-8B60-1F5006B40630}" type="slidenum">
              <a:rPr lang="en-US" smtClean="0"/>
              <a:pPr>
                <a:defRPr/>
              </a:pPr>
              <a:t>16</a:t>
            </a:fld>
            <a:endParaRPr lang="en-US"/>
          </a:p>
        </p:txBody>
      </p:sp>
      <p:sp>
        <p:nvSpPr>
          <p:cNvPr id="2" name="Title 1"/>
          <p:cNvSpPr>
            <a:spLocks noGrp="1"/>
          </p:cNvSpPr>
          <p:nvPr>
            <p:ph type="title"/>
          </p:nvPr>
        </p:nvSpPr>
        <p:spPr>
          <a:xfrm>
            <a:off x="352426" y="228600"/>
            <a:ext cx="8486774" cy="1066800"/>
          </a:xfrm>
        </p:spPr>
        <p:txBody>
          <a:bodyPr>
            <a:normAutofit/>
          </a:bodyPr>
          <a:lstStyle/>
          <a:p>
            <a:pPr algn="ctr"/>
            <a:r>
              <a:rPr lang="en-US" dirty="0" smtClean="0">
                <a:latin typeface="Century" pitchFamily="18" charset="0"/>
                <a:ea typeface="Batang" pitchFamily="18" charset="-127"/>
              </a:rPr>
              <a:t>Where Should I Apply to College?</a:t>
            </a:r>
            <a:endParaRPr lang="en-US" dirty="0">
              <a:latin typeface="Century" pitchFamily="18" charset="0"/>
              <a:ea typeface="Batang" pitchFamily="18" charset="-127"/>
            </a:endParaRPr>
          </a:p>
        </p:txBody>
      </p:sp>
      <p:pic>
        <p:nvPicPr>
          <p:cNvPr id="41986" name="Picture 2" descr="C:\Users\Brittany Aarestad\AppData\Local\Microsoft\Windows\Temporary Internet Files\Content.IE5\NPCB25I5\MC900056794[1].wmf"/>
          <p:cNvPicPr>
            <a:picLocks noChangeAspect="1" noChangeArrowheads="1"/>
          </p:cNvPicPr>
          <p:nvPr/>
        </p:nvPicPr>
        <p:blipFill>
          <a:blip r:embed="rId2" cstate="print"/>
          <a:srcRect/>
          <a:stretch>
            <a:fillRect/>
          </a:stretch>
        </p:blipFill>
        <p:spPr bwMode="auto">
          <a:xfrm rot="722028">
            <a:off x="5996126" y="2860019"/>
            <a:ext cx="2743200" cy="1524000"/>
          </a:xfrm>
          <a:prstGeom prst="rect">
            <a:avLst/>
          </a:prstGeom>
          <a:noFill/>
        </p:spPr>
      </p:pic>
    </p:spTree>
  </p:cSld>
  <p:clrMapOvr>
    <a:masterClrMapping/>
  </p:clrMapOvr>
  <p:transition spd="slow" advTm="2666">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0013" y="1543788"/>
            <a:ext cx="8915400" cy="5020215"/>
          </a:xfrm>
        </p:spPr>
        <p:txBody>
          <a:bodyPr>
            <a:normAutofit/>
          </a:bodyPr>
          <a:lstStyle/>
          <a:p>
            <a:pPr marL="342900" indent="-342900">
              <a:buFont typeface="Arial" panose="020B0604020202020204" pitchFamily="34" charset="0"/>
              <a:buChar char="•"/>
            </a:pPr>
            <a:r>
              <a:rPr lang="en-US" sz="2000" b="0" dirty="0" smtClean="0">
                <a:solidFill>
                  <a:srgbClr val="FFFF00"/>
                </a:solidFill>
                <a:latin typeface="Century" pitchFamily="18" charset="0"/>
              </a:rPr>
              <a:t>Common Application</a:t>
            </a:r>
          </a:p>
          <a:p>
            <a:r>
              <a:rPr lang="en-US" sz="2000" dirty="0">
                <a:latin typeface="Century" pitchFamily="18" charset="0"/>
              </a:rPr>
              <a:t>	</a:t>
            </a:r>
            <a:r>
              <a:rPr lang="en-US" sz="2000" dirty="0" smtClean="0">
                <a:latin typeface="Century" pitchFamily="18" charset="0"/>
              </a:rPr>
              <a:t>commonapp.org</a:t>
            </a:r>
            <a:endParaRPr lang="en-US" sz="2000" b="0" dirty="0" smtClean="0">
              <a:latin typeface="Century" pitchFamily="18" charset="0"/>
            </a:endParaRPr>
          </a:p>
          <a:p>
            <a:pPr marL="342900" indent="-342900">
              <a:buFont typeface="Arial" panose="020B0604020202020204" pitchFamily="34" charset="0"/>
              <a:buChar char="•"/>
            </a:pPr>
            <a:r>
              <a:rPr lang="en-US" sz="2000" dirty="0" smtClean="0">
                <a:solidFill>
                  <a:srgbClr val="FFFF00"/>
                </a:solidFill>
                <a:latin typeface="Century" pitchFamily="18" charset="0"/>
              </a:rPr>
              <a:t>Common Black College Application</a:t>
            </a:r>
          </a:p>
          <a:p>
            <a:r>
              <a:rPr lang="en-US" sz="2000" dirty="0">
                <a:latin typeface="Century" pitchFamily="18" charset="0"/>
              </a:rPr>
              <a:t>	</a:t>
            </a:r>
            <a:r>
              <a:rPr lang="en-US" sz="2000" dirty="0" smtClean="0">
                <a:latin typeface="Century" pitchFamily="18" charset="0"/>
              </a:rPr>
              <a:t>commonblackcollegeapp.com</a:t>
            </a:r>
          </a:p>
          <a:p>
            <a:pPr marL="342900" indent="-342900">
              <a:buFont typeface="Arial" panose="020B0604020202020204" pitchFamily="34" charset="0"/>
              <a:buChar char="•"/>
            </a:pPr>
            <a:r>
              <a:rPr lang="en-US" sz="2000" dirty="0" smtClean="0">
                <a:solidFill>
                  <a:srgbClr val="FFFF00"/>
                </a:solidFill>
                <a:latin typeface="Century" pitchFamily="18" charset="0"/>
              </a:rPr>
              <a:t>GA Futures</a:t>
            </a:r>
          </a:p>
          <a:p>
            <a:r>
              <a:rPr lang="en-US" sz="2000" b="0" dirty="0">
                <a:latin typeface="Century" pitchFamily="18" charset="0"/>
              </a:rPr>
              <a:t>	</a:t>
            </a:r>
            <a:r>
              <a:rPr lang="en-US" sz="2000" b="0" dirty="0" smtClean="0">
                <a:latin typeface="Century" pitchFamily="18" charset="0"/>
              </a:rPr>
              <a:t>gafutures.org</a:t>
            </a:r>
          </a:p>
          <a:p>
            <a:pPr marL="342900" indent="-342900">
              <a:buFont typeface="Arial" panose="020B0604020202020204" pitchFamily="34" charset="0"/>
              <a:buChar char="•"/>
            </a:pPr>
            <a:r>
              <a:rPr lang="en-US" sz="2000" dirty="0" smtClean="0">
                <a:solidFill>
                  <a:srgbClr val="FFFF00"/>
                </a:solidFill>
                <a:latin typeface="Century" pitchFamily="18" charset="0"/>
              </a:rPr>
              <a:t>College/University Website</a:t>
            </a:r>
            <a:endParaRPr lang="en-US" sz="2000" b="0" dirty="0" smtClean="0">
              <a:solidFill>
                <a:srgbClr val="FFFF00"/>
              </a:solidFill>
              <a:latin typeface="Century" pitchFamily="18" charset="0"/>
            </a:endParaRPr>
          </a:p>
          <a:p>
            <a:endParaRPr lang="en-US" sz="2000" b="0" dirty="0" smtClean="0">
              <a:latin typeface="Century" pitchFamily="18" charset="0"/>
            </a:endParaRPr>
          </a:p>
          <a:p>
            <a:pPr>
              <a:buNone/>
            </a:pPr>
            <a:endParaRPr lang="en-US" dirty="0" smtClean="0"/>
          </a:p>
        </p:txBody>
      </p:sp>
      <p:sp>
        <p:nvSpPr>
          <p:cNvPr id="4" name="Slide Number Placeholder 3"/>
          <p:cNvSpPr>
            <a:spLocks noGrp="1"/>
          </p:cNvSpPr>
          <p:nvPr>
            <p:ph type="sldNum" sz="quarter" idx="15"/>
          </p:nvPr>
        </p:nvSpPr>
        <p:spPr/>
        <p:txBody>
          <a:bodyPr/>
          <a:lstStyle/>
          <a:p>
            <a:pPr>
              <a:defRPr/>
            </a:pPr>
            <a:fld id="{7DE1D7A3-E59F-4946-8B60-1F5006B40630}" type="slidenum">
              <a:rPr lang="en-US" smtClean="0"/>
              <a:pPr>
                <a:defRPr/>
              </a:pPr>
              <a:t>17</a:t>
            </a:fld>
            <a:endParaRPr lang="en-US"/>
          </a:p>
        </p:txBody>
      </p:sp>
      <p:sp>
        <p:nvSpPr>
          <p:cNvPr id="2" name="Title 1"/>
          <p:cNvSpPr>
            <a:spLocks noGrp="1"/>
          </p:cNvSpPr>
          <p:nvPr>
            <p:ph type="title"/>
          </p:nvPr>
        </p:nvSpPr>
        <p:spPr>
          <a:xfrm>
            <a:off x="352426" y="228600"/>
            <a:ext cx="8410574" cy="1066800"/>
          </a:xfrm>
        </p:spPr>
        <p:txBody>
          <a:bodyPr>
            <a:normAutofit/>
          </a:bodyPr>
          <a:lstStyle/>
          <a:p>
            <a:pPr algn="ctr"/>
            <a:r>
              <a:rPr lang="en-US" sz="4400" b="1" dirty="0" smtClean="0">
                <a:latin typeface="Century" pitchFamily="18" charset="0"/>
              </a:rPr>
              <a:t>How Do I Apply for College?</a:t>
            </a:r>
            <a:endParaRPr lang="en-US" sz="4400" b="1" dirty="0">
              <a:latin typeface="Century" pitchFamily="18" charset="0"/>
            </a:endParaRP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34428" y="1676400"/>
            <a:ext cx="1828572" cy="1828572"/>
          </a:xfrm>
          <a:prstGeom prst="rect">
            <a:avLst/>
          </a:prstGeom>
          <a:noFill/>
        </p:spPr>
      </p:pic>
    </p:spTree>
    <p:extLst>
      <p:ext uri="{BB962C8B-B14F-4D97-AF65-F5344CB8AC3E}">
        <p14:creationId xmlns:p14="http://schemas.microsoft.com/office/powerpoint/2010/main" val="976016141"/>
      </p:ext>
    </p:extLst>
  </p:cSld>
  <p:clrMapOvr>
    <a:masterClrMapping/>
  </p:clrMapOvr>
  <p:transition spd="slow" advTm="2666">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
          <p:cNvSpPr>
            <a:spLocks noGrp="1" noChangeArrowheads="1"/>
          </p:cNvSpPr>
          <p:nvPr>
            <p:ph sz="quarter" idx="13"/>
          </p:nvPr>
        </p:nvSpPr>
        <p:spPr>
          <a:xfrm>
            <a:off x="352426" y="1752600"/>
            <a:ext cx="8410574" cy="4434840"/>
          </a:xfrm>
        </p:spPr>
        <p:txBody>
          <a:bodyPr/>
          <a:lstStyle/>
          <a:p>
            <a:pPr eaLnBrk="1" hangingPunct="1">
              <a:buFont typeface="Arial" pitchFamily="34" charset="0"/>
              <a:buChar char="•"/>
            </a:pPr>
            <a:r>
              <a:rPr lang="en-US" sz="3600" b="0" dirty="0" smtClean="0">
                <a:latin typeface="Century" pitchFamily="18" charset="0"/>
              </a:rPr>
              <a:t>Apply to Georgia colleges, universities, and technical colleges</a:t>
            </a:r>
          </a:p>
          <a:p>
            <a:pPr eaLnBrk="1" hangingPunct="1">
              <a:buFont typeface="Arial" pitchFamily="34" charset="0"/>
              <a:buChar char="•"/>
            </a:pPr>
            <a:r>
              <a:rPr lang="en-US" sz="3600" b="0" dirty="0" smtClean="0">
                <a:latin typeface="Century" pitchFamily="18" charset="0"/>
              </a:rPr>
              <a:t>View preliminary HOPE G.P.A.</a:t>
            </a:r>
          </a:p>
          <a:p>
            <a:pPr eaLnBrk="1" hangingPunct="1">
              <a:buFont typeface="Arial" pitchFamily="34" charset="0"/>
              <a:buChar char="•"/>
            </a:pPr>
            <a:r>
              <a:rPr lang="en-US" sz="3600" b="0" dirty="0" smtClean="0">
                <a:latin typeface="Century" pitchFamily="18" charset="0"/>
              </a:rPr>
              <a:t>Financial aid information</a:t>
            </a:r>
          </a:p>
          <a:p>
            <a:pPr eaLnBrk="1" hangingPunct="1">
              <a:buFont typeface="Arial" pitchFamily="34" charset="0"/>
              <a:buChar char="•"/>
            </a:pPr>
            <a:r>
              <a:rPr lang="en-US" sz="3600" b="0" dirty="0" smtClean="0">
                <a:latin typeface="Century" pitchFamily="18" charset="0"/>
              </a:rPr>
              <a:t>Send transcripts</a:t>
            </a:r>
          </a:p>
          <a:p>
            <a:pPr eaLnBrk="1" hangingPunct="1"/>
            <a:endParaRPr lang="en-US" dirty="0" smtClean="0"/>
          </a:p>
        </p:txBody>
      </p:sp>
      <p:sp>
        <p:nvSpPr>
          <p:cNvPr id="16386" name="Slide Number Placeholder 5"/>
          <p:cNvSpPr>
            <a:spLocks noGrp="1"/>
          </p:cNvSpPr>
          <p:nvPr>
            <p:ph type="sldNum" sz="quarter" idx="15"/>
          </p:nvPr>
        </p:nvSpPr>
        <p:spPr>
          <a:noFill/>
          <a:ln w="12700" cap="sq">
            <a:miter lim="800000"/>
            <a:headEnd type="none" w="sm" len="sm"/>
            <a:tailEnd type="none" w="sm" len="sm"/>
          </a:ln>
        </p:spPr>
        <p:txBody>
          <a:bodyPr/>
          <a:lstStyle/>
          <a:p>
            <a:fld id="{D7636006-C8F3-4813-8430-3BF46171DB28}" type="slidenum">
              <a:rPr lang="en-US" smtClean="0"/>
              <a:pPr/>
              <a:t>18</a:t>
            </a:fld>
            <a:endParaRPr lang="en-US" smtClean="0"/>
          </a:p>
        </p:txBody>
      </p:sp>
      <p:sp>
        <p:nvSpPr>
          <p:cNvPr id="16387" name="Rectangle 2"/>
          <p:cNvSpPr>
            <a:spLocks noGrp="1" noChangeArrowheads="1"/>
          </p:cNvSpPr>
          <p:nvPr>
            <p:ph type="title"/>
          </p:nvPr>
        </p:nvSpPr>
        <p:spPr>
          <a:xfrm>
            <a:off x="352426" y="228600"/>
            <a:ext cx="8410574" cy="1066800"/>
          </a:xfrm>
        </p:spPr>
        <p:txBody>
          <a:bodyPr/>
          <a:lstStyle/>
          <a:p>
            <a:pPr algn="ctr" eaLnBrk="1" hangingPunct="1"/>
            <a:r>
              <a:rPr lang="en-US" b="1" dirty="0" smtClean="0">
                <a:solidFill>
                  <a:srgbClr val="FFFF00"/>
                </a:solidFill>
                <a:latin typeface="Century" pitchFamily="18" charset="0"/>
              </a:rPr>
              <a:t>GA Futures</a:t>
            </a:r>
          </a:p>
        </p:txBody>
      </p:sp>
    </p:spTree>
  </p:cSld>
  <p:clrMapOvr>
    <a:masterClrMapping/>
  </p:clrMapOvr>
  <p:transition spd="slow" advTm="2666">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0013" y="1647286"/>
            <a:ext cx="8915400" cy="5020215"/>
          </a:xfrm>
        </p:spPr>
        <p:txBody>
          <a:bodyPr>
            <a:normAutofit/>
          </a:bodyPr>
          <a:lstStyle/>
          <a:p>
            <a:r>
              <a:rPr lang="en-US" sz="2000" b="0" dirty="0" smtClean="0">
                <a:latin typeface="Century" pitchFamily="18" charset="0"/>
              </a:rPr>
              <a:t>Test Scores </a:t>
            </a:r>
          </a:p>
          <a:p>
            <a:pPr marL="342900" indent="-342900">
              <a:buFont typeface="Arial" panose="020B0604020202020204" pitchFamily="34" charset="0"/>
              <a:buChar char="•"/>
            </a:pPr>
            <a:r>
              <a:rPr lang="en-US" sz="2000" dirty="0" smtClean="0">
                <a:latin typeface="Century" pitchFamily="18" charset="0"/>
              </a:rPr>
              <a:t>Official scores must come from ACT or College Board</a:t>
            </a:r>
          </a:p>
          <a:p>
            <a:r>
              <a:rPr lang="en-US" sz="2000" b="0" dirty="0" smtClean="0">
                <a:latin typeface="Century" pitchFamily="18" charset="0"/>
              </a:rPr>
              <a:t>Letters of Recommendation</a:t>
            </a:r>
          </a:p>
          <a:p>
            <a:pPr marL="342900" indent="-342900">
              <a:buFont typeface="Arial" panose="020B0604020202020204" pitchFamily="34" charset="0"/>
              <a:buChar char="•"/>
            </a:pPr>
            <a:r>
              <a:rPr lang="en-US" sz="2000" b="0" dirty="0" smtClean="0">
                <a:latin typeface="Century" pitchFamily="18" charset="0"/>
              </a:rPr>
              <a:t>Complete senior profile (found on the SHS Counseling </a:t>
            </a:r>
            <a:r>
              <a:rPr lang="en-US" sz="2000" b="0" dirty="0" err="1" smtClean="0">
                <a:latin typeface="Century" pitchFamily="18" charset="0"/>
              </a:rPr>
              <a:t>Dept</a:t>
            </a:r>
            <a:r>
              <a:rPr lang="en-US" sz="2000" dirty="0">
                <a:latin typeface="Century" pitchFamily="18" charset="0"/>
              </a:rPr>
              <a:t> </a:t>
            </a:r>
            <a:r>
              <a:rPr lang="en-US" sz="2000" b="0" dirty="0" smtClean="0">
                <a:latin typeface="Century" pitchFamily="18" charset="0"/>
              </a:rPr>
              <a:t>website)</a:t>
            </a:r>
          </a:p>
          <a:p>
            <a:r>
              <a:rPr lang="en-US" sz="2000" b="0" dirty="0" smtClean="0">
                <a:latin typeface="Century" pitchFamily="18" charset="0"/>
              </a:rPr>
              <a:t>Transcripts</a:t>
            </a:r>
          </a:p>
          <a:p>
            <a:pPr marL="342900" indent="-342900">
              <a:buFont typeface="Arial" panose="020B0604020202020204" pitchFamily="34" charset="0"/>
              <a:buChar char="•"/>
            </a:pPr>
            <a:r>
              <a:rPr lang="en-US" sz="2000" b="0" dirty="0" smtClean="0">
                <a:latin typeface="Century" pitchFamily="18" charset="0"/>
              </a:rPr>
              <a:t>In State - Send </a:t>
            </a:r>
            <a:r>
              <a:rPr lang="en-US" sz="2000" b="0" dirty="0">
                <a:latin typeface="Century" pitchFamily="18" charset="0"/>
              </a:rPr>
              <a:t>your transcript through </a:t>
            </a:r>
            <a:r>
              <a:rPr lang="en-US" sz="2000" b="0" dirty="0" smtClean="0">
                <a:latin typeface="Century" pitchFamily="18" charset="0"/>
              </a:rPr>
              <a:t>GAFUTURES </a:t>
            </a:r>
            <a:r>
              <a:rPr lang="en-US" sz="2000" b="0" dirty="0">
                <a:latin typeface="Century" pitchFamily="18" charset="0"/>
              </a:rPr>
              <a:t>for </a:t>
            </a:r>
            <a:r>
              <a:rPr lang="en-US" sz="2000" b="0" dirty="0" smtClean="0">
                <a:latin typeface="Century" pitchFamily="18" charset="0"/>
              </a:rPr>
              <a:t>free</a:t>
            </a:r>
          </a:p>
          <a:p>
            <a:pPr marL="342900" indent="-342900">
              <a:buFont typeface="Arial" panose="020B0604020202020204" pitchFamily="34" charset="0"/>
              <a:buChar char="•"/>
            </a:pPr>
            <a:r>
              <a:rPr lang="en-US" sz="2000" dirty="0" smtClean="0">
                <a:latin typeface="Century" pitchFamily="18" charset="0"/>
              </a:rPr>
              <a:t>Out of State - </a:t>
            </a:r>
            <a:r>
              <a:rPr lang="en-US" sz="2000" dirty="0">
                <a:latin typeface="Century" pitchFamily="18" charset="0"/>
              </a:rPr>
              <a:t>P</a:t>
            </a:r>
            <a:r>
              <a:rPr lang="en-US" sz="2000" b="0" dirty="0" smtClean="0">
                <a:latin typeface="Century" pitchFamily="18" charset="0"/>
              </a:rPr>
              <a:t>ay </a:t>
            </a:r>
            <a:r>
              <a:rPr lang="en-US" sz="2000" b="0" dirty="0">
                <a:latin typeface="Century" pitchFamily="18" charset="0"/>
              </a:rPr>
              <a:t>$5 </a:t>
            </a:r>
            <a:r>
              <a:rPr lang="en-US" sz="2000" dirty="0" smtClean="0">
                <a:latin typeface="Century" pitchFamily="18" charset="0"/>
              </a:rPr>
              <a:t>to request an official transcript from your academy office (available for pickup in two business days).</a:t>
            </a:r>
          </a:p>
          <a:p>
            <a:pPr algn="ctr"/>
            <a:endParaRPr lang="en-US" sz="2400" b="0" dirty="0" smtClean="0">
              <a:latin typeface="Century" pitchFamily="18" charset="0"/>
            </a:endParaRPr>
          </a:p>
          <a:p>
            <a:pPr algn="ctr"/>
            <a:r>
              <a:rPr lang="en-US" sz="2400" b="0" dirty="0" smtClean="0">
                <a:latin typeface="Century" pitchFamily="18" charset="0"/>
              </a:rPr>
              <a:t>It is your responsibility to meet ALL deadlines!</a:t>
            </a:r>
          </a:p>
          <a:p>
            <a:pPr>
              <a:buFont typeface="Arial" pitchFamily="34" charset="0"/>
              <a:buChar char="•"/>
            </a:pPr>
            <a:endParaRPr lang="en-US" sz="2000" b="0" dirty="0" smtClean="0">
              <a:latin typeface="Century" pitchFamily="18" charset="0"/>
            </a:endParaRPr>
          </a:p>
          <a:p>
            <a:pPr>
              <a:buNone/>
            </a:pPr>
            <a:endParaRPr lang="en-US" dirty="0" smtClean="0"/>
          </a:p>
        </p:txBody>
      </p:sp>
      <p:sp>
        <p:nvSpPr>
          <p:cNvPr id="4" name="Slide Number Placeholder 3"/>
          <p:cNvSpPr>
            <a:spLocks noGrp="1"/>
          </p:cNvSpPr>
          <p:nvPr>
            <p:ph type="sldNum" sz="quarter" idx="15"/>
          </p:nvPr>
        </p:nvSpPr>
        <p:spPr/>
        <p:txBody>
          <a:bodyPr/>
          <a:lstStyle/>
          <a:p>
            <a:pPr>
              <a:defRPr/>
            </a:pPr>
            <a:fld id="{7DE1D7A3-E59F-4946-8B60-1F5006B40630}" type="slidenum">
              <a:rPr lang="en-US" smtClean="0"/>
              <a:pPr>
                <a:defRPr/>
              </a:pPr>
              <a:t>19</a:t>
            </a:fld>
            <a:endParaRPr lang="en-US"/>
          </a:p>
        </p:txBody>
      </p:sp>
      <p:sp>
        <p:nvSpPr>
          <p:cNvPr id="2" name="Title 1"/>
          <p:cNvSpPr>
            <a:spLocks noGrp="1"/>
          </p:cNvSpPr>
          <p:nvPr>
            <p:ph type="title"/>
          </p:nvPr>
        </p:nvSpPr>
        <p:spPr>
          <a:xfrm>
            <a:off x="352426" y="228600"/>
            <a:ext cx="8410574" cy="1066800"/>
          </a:xfrm>
        </p:spPr>
        <p:txBody>
          <a:bodyPr>
            <a:normAutofit/>
          </a:bodyPr>
          <a:lstStyle/>
          <a:p>
            <a:pPr algn="ctr"/>
            <a:r>
              <a:rPr lang="en-US" sz="4400" b="1" dirty="0" smtClean="0">
                <a:latin typeface="Century" pitchFamily="18" charset="0"/>
              </a:rPr>
              <a:t>How Do I Apply for College?</a:t>
            </a:r>
            <a:endParaRPr lang="en-US" sz="4400" b="1" dirty="0">
              <a:latin typeface="Century" pitchFamily="18" charset="0"/>
            </a:endParaRPr>
          </a:p>
        </p:txBody>
      </p:sp>
    </p:spTree>
  </p:cSld>
  <p:clrMapOvr>
    <a:masterClrMapping/>
  </p:clrMapOvr>
  <p:transition spd="slow" advTm="2666">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sz="quarter" idx="13"/>
          </p:nvPr>
        </p:nvSpPr>
        <p:spPr>
          <a:xfrm>
            <a:off x="228600" y="1752600"/>
            <a:ext cx="8763000" cy="4800600"/>
          </a:xfrm>
        </p:spPr>
        <p:txBody>
          <a:bodyPr>
            <a:normAutofit/>
          </a:bodyPr>
          <a:lstStyle/>
          <a:p>
            <a:pPr eaLnBrk="1" hangingPunct="1">
              <a:lnSpc>
                <a:spcPct val="80000"/>
              </a:lnSpc>
            </a:pPr>
            <a:r>
              <a:rPr lang="en-US" sz="1600" b="0" dirty="0" smtClean="0">
                <a:latin typeface="Century" pitchFamily="18" charset="0"/>
              </a:rPr>
              <a:t>Mrs. </a:t>
            </a:r>
            <a:r>
              <a:rPr lang="en-US" sz="1600" dirty="0" err="1" smtClean="0">
                <a:latin typeface="Century" pitchFamily="18" charset="0"/>
              </a:rPr>
              <a:t>Beyonka</a:t>
            </a:r>
            <a:r>
              <a:rPr lang="en-US" sz="1600" dirty="0" smtClean="0">
                <a:latin typeface="Century" pitchFamily="18" charset="0"/>
              </a:rPr>
              <a:t> Adams	9</a:t>
            </a:r>
            <a:r>
              <a:rPr lang="en-US" sz="1600" baseline="30000" dirty="0" smtClean="0">
                <a:latin typeface="Century" pitchFamily="18" charset="0"/>
              </a:rPr>
              <a:t>th</a:t>
            </a:r>
            <a:r>
              <a:rPr lang="en-US" sz="1600" dirty="0" smtClean="0">
                <a:latin typeface="Century" pitchFamily="18" charset="0"/>
              </a:rPr>
              <a:t> Grade Academy	E105</a:t>
            </a:r>
          </a:p>
          <a:p>
            <a:pPr eaLnBrk="1" hangingPunct="1">
              <a:lnSpc>
                <a:spcPct val="80000"/>
              </a:lnSpc>
            </a:pPr>
            <a:endParaRPr lang="en-US" sz="1600" b="0" dirty="0">
              <a:latin typeface="Century" pitchFamily="18" charset="0"/>
            </a:endParaRPr>
          </a:p>
          <a:p>
            <a:pPr lvl="0">
              <a:lnSpc>
                <a:spcPct val="80000"/>
              </a:lnSpc>
              <a:buClr>
                <a:srgbClr val="838995"/>
              </a:buClr>
            </a:pPr>
            <a:r>
              <a:rPr lang="en-US" sz="1600" dirty="0">
                <a:solidFill>
                  <a:srgbClr val="FFFFFF"/>
                </a:solidFill>
                <a:latin typeface="Century" pitchFamily="18" charset="0"/>
              </a:rPr>
              <a:t>Ms. </a:t>
            </a:r>
            <a:r>
              <a:rPr lang="en-US" sz="1600" dirty="0" err="1">
                <a:solidFill>
                  <a:srgbClr val="FFFFFF"/>
                </a:solidFill>
                <a:latin typeface="Century" pitchFamily="18" charset="0"/>
              </a:rPr>
              <a:t>Dinaia</a:t>
            </a:r>
            <a:r>
              <a:rPr lang="en-US" sz="1600" dirty="0">
                <a:solidFill>
                  <a:srgbClr val="FFFFFF"/>
                </a:solidFill>
                <a:latin typeface="Century" pitchFamily="18" charset="0"/>
              </a:rPr>
              <a:t> </a:t>
            </a:r>
            <a:r>
              <a:rPr lang="en-US" sz="1600" dirty="0" err="1">
                <a:solidFill>
                  <a:srgbClr val="FFFFFF"/>
                </a:solidFill>
                <a:latin typeface="Century" pitchFamily="18" charset="0"/>
              </a:rPr>
              <a:t>Crumbley</a:t>
            </a:r>
            <a:r>
              <a:rPr lang="en-US" sz="1600" dirty="0">
                <a:solidFill>
                  <a:srgbClr val="FFFFFF"/>
                </a:solidFill>
                <a:latin typeface="Century" pitchFamily="18" charset="0"/>
              </a:rPr>
              <a:t>	</a:t>
            </a:r>
            <a:r>
              <a:rPr lang="en-US" sz="1600" dirty="0" smtClean="0">
                <a:solidFill>
                  <a:srgbClr val="FFFFFF"/>
                </a:solidFill>
                <a:latin typeface="Century" pitchFamily="18" charset="0"/>
              </a:rPr>
              <a:t>IB &amp; Registration</a:t>
            </a:r>
            <a:r>
              <a:rPr lang="en-US" sz="1600" dirty="0">
                <a:solidFill>
                  <a:srgbClr val="FFFFFF"/>
                </a:solidFill>
                <a:latin typeface="Century" pitchFamily="18" charset="0"/>
              </a:rPr>
              <a:t>		</a:t>
            </a:r>
            <a:r>
              <a:rPr lang="en-US" sz="1600" dirty="0" smtClean="0">
                <a:solidFill>
                  <a:srgbClr val="FFFFFF"/>
                </a:solidFill>
                <a:latin typeface="Century" pitchFamily="18" charset="0"/>
              </a:rPr>
              <a:t>E105</a:t>
            </a:r>
            <a:endParaRPr lang="en-US" sz="1600" dirty="0">
              <a:solidFill>
                <a:srgbClr val="FFFFFF"/>
              </a:solidFill>
              <a:latin typeface="Century" pitchFamily="18" charset="0"/>
            </a:endParaRPr>
          </a:p>
          <a:p>
            <a:pPr eaLnBrk="1" hangingPunct="1">
              <a:lnSpc>
                <a:spcPct val="80000"/>
              </a:lnSpc>
            </a:pPr>
            <a:endParaRPr lang="en-US" sz="1600" dirty="0">
              <a:latin typeface="Century" pitchFamily="18" charset="0"/>
            </a:endParaRPr>
          </a:p>
          <a:p>
            <a:pPr>
              <a:lnSpc>
                <a:spcPct val="80000"/>
              </a:lnSpc>
            </a:pPr>
            <a:r>
              <a:rPr lang="en-US" sz="1600" dirty="0">
                <a:latin typeface="Century" pitchFamily="18" charset="0"/>
              </a:rPr>
              <a:t>Mr. Devin Jones		STEM (10</a:t>
            </a:r>
            <a:r>
              <a:rPr lang="en-US" sz="1600" baseline="30000" dirty="0">
                <a:latin typeface="Century" pitchFamily="18" charset="0"/>
              </a:rPr>
              <a:t>th</a:t>
            </a:r>
            <a:r>
              <a:rPr lang="en-US" sz="1600" dirty="0">
                <a:latin typeface="Century" pitchFamily="18" charset="0"/>
              </a:rPr>
              <a:t> - 12</a:t>
            </a:r>
            <a:r>
              <a:rPr lang="en-US" sz="1600" baseline="30000" dirty="0">
                <a:latin typeface="Century" pitchFamily="18" charset="0"/>
              </a:rPr>
              <a:t>th</a:t>
            </a:r>
            <a:r>
              <a:rPr lang="en-US" sz="1600" dirty="0">
                <a:latin typeface="Century" pitchFamily="18" charset="0"/>
              </a:rPr>
              <a:t>)		WHE Academy Office</a:t>
            </a:r>
          </a:p>
          <a:p>
            <a:pPr eaLnBrk="1" hangingPunct="1">
              <a:lnSpc>
                <a:spcPct val="80000"/>
              </a:lnSpc>
            </a:pPr>
            <a:endParaRPr lang="en-US" sz="1600" b="0" dirty="0" smtClean="0">
              <a:latin typeface="Century" pitchFamily="18" charset="0"/>
            </a:endParaRPr>
          </a:p>
          <a:p>
            <a:pPr eaLnBrk="1" hangingPunct="1">
              <a:lnSpc>
                <a:spcPct val="80000"/>
              </a:lnSpc>
            </a:pPr>
            <a:r>
              <a:rPr lang="en-US" sz="1600" b="0" dirty="0" smtClean="0">
                <a:latin typeface="Century" pitchFamily="18" charset="0"/>
              </a:rPr>
              <a:t>Dr. </a:t>
            </a:r>
            <a:r>
              <a:rPr lang="en-US" sz="1600" b="0" dirty="0" err="1" smtClean="0">
                <a:latin typeface="Century" pitchFamily="18" charset="0"/>
              </a:rPr>
              <a:t>Sineca</a:t>
            </a:r>
            <a:r>
              <a:rPr lang="en-US" sz="1600" b="0" dirty="0" smtClean="0">
                <a:latin typeface="Century" pitchFamily="18" charset="0"/>
              </a:rPr>
              <a:t> Muhammed	BAM (10</a:t>
            </a:r>
            <a:r>
              <a:rPr lang="en-US" sz="1600" b="0" baseline="30000" dirty="0" smtClean="0">
                <a:latin typeface="Century" pitchFamily="18" charset="0"/>
              </a:rPr>
              <a:t>th</a:t>
            </a:r>
            <a:r>
              <a:rPr lang="en-US" sz="1600" dirty="0">
                <a:latin typeface="Century" pitchFamily="18" charset="0"/>
              </a:rPr>
              <a:t> </a:t>
            </a:r>
            <a:r>
              <a:rPr lang="en-US" sz="1600" dirty="0" smtClean="0">
                <a:latin typeface="Century" pitchFamily="18" charset="0"/>
              </a:rPr>
              <a:t>- </a:t>
            </a:r>
            <a:r>
              <a:rPr lang="en-US" sz="1600" b="0" dirty="0" smtClean="0">
                <a:latin typeface="Century" pitchFamily="18" charset="0"/>
              </a:rPr>
              <a:t>12</a:t>
            </a:r>
            <a:r>
              <a:rPr lang="en-US" sz="1600" b="0" baseline="30000" dirty="0" smtClean="0">
                <a:latin typeface="Century" pitchFamily="18" charset="0"/>
              </a:rPr>
              <a:t>th</a:t>
            </a:r>
            <a:r>
              <a:rPr lang="en-US" sz="1600" b="0" dirty="0" smtClean="0">
                <a:latin typeface="Century" pitchFamily="18" charset="0"/>
              </a:rPr>
              <a:t>)		BAM Academy Office</a:t>
            </a:r>
          </a:p>
          <a:p>
            <a:pPr eaLnBrk="1" hangingPunct="1">
              <a:lnSpc>
                <a:spcPct val="80000"/>
              </a:lnSpc>
            </a:pPr>
            <a:endParaRPr lang="en-US" sz="1600" dirty="0">
              <a:latin typeface="Century" pitchFamily="18" charset="0"/>
            </a:endParaRPr>
          </a:p>
          <a:p>
            <a:pPr eaLnBrk="1" hangingPunct="1">
              <a:lnSpc>
                <a:spcPct val="80000"/>
              </a:lnSpc>
            </a:pPr>
            <a:r>
              <a:rPr lang="en-US" sz="1600" b="0" dirty="0" smtClean="0">
                <a:latin typeface="Century" pitchFamily="18" charset="0"/>
              </a:rPr>
              <a:t>Dr. Aisha Stephen		Academy Specialist	C29</a:t>
            </a:r>
          </a:p>
          <a:p>
            <a:pPr eaLnBrk="1" hangingPunct="1">
              <a:lnSpc>
                <a:spcPct val="80000"/>
              </a:lnSpc>
            </a:pPr>
            <a:endParaRPr lang="en-US" sz="1600" b="0" dirty="0" smtClean="0">
              <a:latin typeface="Century" pitchFamily="18" charset="0"/>
            </a:endParaRPr>
          </a:p>
          <a:p>
            <a:pPr>
              <a:lnSpc>
                <a:spcPct val="80000"/>
              </a:lnSpc>
            </a:pPr>
            <a:r>
              <a:rPr lang="en-US" sz="1600" b="0" dirty="0" smtClean="0">
                <a:latin typeface="Century" pitchFamily="18" charset="0"/>
              </a:rPr>
              <a:t>Dr. Daria Williamson	</a:t>
            </a:r>
            <a:r>
              <a:rPr lang="en-US" sz="1600" dirty="0" smtClean="0">
                <a:latin typeface="Century" pitchFamily="18" charset="0"/>
              </a:rPr>
              <a:t>WHE (10</a:t>
            </a:r>
            <a:r>
              <a:rPr lang="en-US" sz="1600" baseline="30000" dirty="0" smtClean="0">
                <a:latin typeface="Century" pitchFamily="18" charset="0"/>
              </a:rPr>
              <a:t>th</a:t>
            </a:r>
            <a:r>
              <a:rPr lang="en-US" sz="1600" dirty="0" smtClean="0">
                <a:latin typeface="Century" pitchFamily="18" charset="0"/>
              </a:rPr>
              <a:t> -12</a:t>
            </a:r>
            <a:r>
              <a:rPr lang="en-US" sz="1600" baseline="30000" dirty="0" smtClean="0">
                <a:latin typeface="Century" pitchFamily="18" charset="0"/>
              </a:rPr>
              <a:t>th</a:t>
            </a:r>
            <a:r>
              <a:rPr lang="en-US" sz="1600" dirty="0">
                <a:latin typeface="Century" pitchFamily="18" charset="0"/>
              </a:rPr>
              <a:t>)</a:t>
            </a:r>
            <a:r>
              <a:rPr lang="en-US" sz="1600" dirty="0" smtClean="0">
                <a:latin typeface="Century" pitchFamily="18" charset="0"/>
              </a:rPr>
              <a:t>		AME Academy Office</a:t>
            </a:r>
          </a:p>
          <a:p>
            <a:pPr>
              <a:lnSpc>
                <a:spcPct val="80000"/>
              </a:lnSpc>
            </a:pPr>
            <a:endParaRPr lang="en-US" sz="1600" dirty="0">
              <a:latin typeface="Century" pitchFamily="18" charset="0"/>
            </a:endParaRPr>
          </a:p>
          <a:p>
            <a:pPr>
              <a:lnSpc>
                <a:spcPct val="80000"/>
              </a:lnSpc>
            </a:pPr>
            <a:r>
              <a:rPr lang="en-US" sz="1600" dirty="0" smtClean="0">
                <a:latin typeface="Century" pitchFamily="18" charset="0"/>
              </a:rPr>
              <a:t>Ms. Ashley Bill		9</a:t>
            </a:r>
            <a:r>
              <a:rPr lang="en-US" sz="1600" baseline="30000" dirty="0" smtClean="0">
                <a:latin typeface="Century" pitchFamily="18" charset="0"/>
              </a:rPr>
              <a:t>th</a:t>
            </a:r>
            <a:r>
              <a:rPr lang="en-US" sz="1600" dirty="0">
                <a:latin typeface="Century" pitchFamily="18" charset="0"/>
              </a:rPr>
              <a:t> </a:t>
            </a:r>
            <a:r>
              <a:rPr lang="en-US" sz="1600" dirty="0" smtClean="0">
                <a:latin typeface="Century" pitchFamily="18" charset="0"/>
              </a:rPr>
              <a:t>– 12</a:t>
            </a:r>
            <a:r>
              <a:rPr lang="en-US" sz="1600" baseline="30000" dirty="0" smtClean="0">
                <a:latin typeface="Century" pitchFamily="18" charset="0"/>
              </a:rPr>
              <a:t>th</a:t>
            </a:r>
            <a:r>
              <a:rPr lang="en-US" sz="1600" dirty="0" smtClean="0">
                <a:latin typeface="Century" pitchFamily="18" charset="0"/>
              </a:rPr>
              <a:t> grade		Counseling Intern</a:t>
            </a:r>
          </a:p>
          <a:p>
            <a:pPr>
              <a:lnSpc>
                <a:spcPct val="80000"/>
              </a:lnSpc>
            </a:pPr>
            <a:endParaRPr lang="en-US" sz="1600" b="0" dirty="0">
              <a:latin typeface="Century" pitchFamily="18" charset="0"/>
            </a:endParaRPr>
          </a:p>
          <a:p>
            <a:pPr>
              <a:lnSpc>
                <a:spcPct val="80000"/>
              </a:lnSpc>
            </a:pPr>
            <a:endParaRPr lang="en-US" sz="1600" b="0" dirty="0" smtClean="0">
              <a:latin typeface="Century" pitchFamily="18" charset="0"/>
            </a:endParaRPr>
          </a:p>
          <a:p>
            <a:pPr>
              <a:lnSpc>
                <a:spcPct val="80000"/>
              </a:lnSpc>
            </a:pPr>
            <a:endParaRPr lang="en-US" sz="1600" dirty="0">
              <a:latin typeface="Century" pitchFamily="18" charset="0"/>
            </a:endParaRPr>
          </a:p>
          <a:p>
            <a:pPr eaLnBrk="1" hangingPunct="1">
              <a:lnSpc>
                <a:spcPct val="80000"/>
              </a:lnSpc>
            </a:pPr>
            <a:endParaRPr lang="en-US" sz="1600" b="0" dirty="0">
              <a:latin typeface="Century" pitchFamily="18" charset="0"/>
            </a:endParaRPr>
          </a:p>
        </p:txBody>
      </p:sp>
      <p:sp>
        <p:nvSpPr>
          <p:cNvPr id="4098" name="Slide Number Placeholder 5"/>
          <p:cNvSpPr>
            <a:spLocks noGrp="1"/>
          </p:cNvSpPr>
          <p:nvPr>
            <p:ph type="sldNum" sz="quarter" idx="15"/>
          </p:nvPr>
        </p:nvSpPr>
        <p:spPr>
          <a:noFill/>
          <a:ln w="12700" cap="sq">
            <a:miter lim="800000"/>
            <a:headEnd type="none" w="sm" len="sm"/>
            <a:tailEnd type="none" w="sm" len="sm"/>
          </a:ln>
        </p:spPr>
        <p:txBody>
          <a:bodyPr/>
          <a:lstStyle/>
          <a:p>
            <a:fld id="{DB9A4B7D-A0E6-43C8-B0B6-7A27FC3F0A1E}" type="slidenum">
              <a:rPr lang="en-US" smtClean="0"/>
              <a:pPr/>
              <a:t>2</a:t>
            </a:fld>
            <a:endParaRPr lang="en-US" smtClean="0"/>
          </a:p>
        </p:txBody>
      </p:sp>
      <p:sp>
        <p:nvSpPr>
          <p:cNvPr id="4099" name="Rectangle 2"/>
          <p:cNvSpPr>
            <a:spLocks noGrp="1" noChangeArrowheads="1"/>
          </p:cNvSpPr>
          <p:nvPr>
            <p:ph type="title"/>
          </p:nvPr>
        </p:nvSpPr>
        <p:spPr>
          <a:xfrm>
            <a:off x="352426" y="228600"/>
            <a:ext cx="8334374" cy="1066800"/>
          </a:xfrm>
        </p:spPr>
        <p:txBody>
          <a:bodyPr/>
          <a:lstStyle/>
          <a:p>
            <a:pPr algn="ctr" eaLnBrk="1" hangingPunct="1"/>
            <a:r>
              <a:rPr lang="en-US" dirty="0" smtClean="0">
                <a:latin typeface="Century" pitchFamily="18" charset="0"/>
              </a:rPr>
              <a:t>SHS Counseling Staff</a:t>
            </a:r>
          </a:p>
        </p:txBody>
      </p:sp>
    </p:spTree>
  </p:cSld>
  <p:clrMapOvr>
    <a:masterClrMapping/>
  </p:clrMapOvr>
  <p:transition spd="slow" advTm="2666">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304800"/>
            <a:ext cx="7772400" cy="990600"/>
          </a:xfrm>
        </p:spPr>
        <p:txBody>
          <a:bodyPr>
            <a:noAutofit/>
          </a:bodyPr>
          <a:lstStyle/>
          <a:p>
            <a:pPr algn="ctr" eaLnBrk="1" hangingPunct="1">
              <a:defRPr/>
            </a:pPr>
            <a:r>
              <a:rPr lang="en-US" sz="6000" b="1" dirty="0" smtClean="0">
                <a:latin typeface="Century" pitchFamily="18" charset="0"/>
              </a:rPr>
              <a:t>Campus Visits</a:t>
            </a:r>
          </a:p>
        </p:txBody>
      </p:sp>
      <p:pic>
        <p:nvPicPr>
          <p:cNvPr id="20485" name="Picture 5" descr="BD04912_"/>
          <p:cNvPicPr>
            <a:picLocks noGrp="1" noChangeAspect="1" noChangeArrowheads="1"/>
          </p:cNvPicPr>
          <p:nvPr>
            <p:ph type="clipArt" sz="half" idx="1"/>
          </p:nvPr>
        </p:nvPicPr>
        <p:blipFill>
          <a:blip r:embed="rId2" cstate="print"/>
          <a:stretch>
            <a:fillRect/>
          </a:stretch>
        </p:blipFill>
        <p:spPr>
          <a:xfrm>
            <a:off x="5029200" y="1524000"/>
            <a:ext cx="3903989" cy="4876800"/>
          </a:xfrm>
        </p:spPr>
      </p:pic>
      <p:sp>
        <p:nvSpPr>
          <p:cNvPr id="20484" name="Rectangle 4"/>
          <p:cNvSpPr>
            <a:spLocks noGrp="1" noChangeArrowheads="1"/>
          </p:cNvSpPr>
          <p:nvPr>
            <p:ph type="body" sz="half" idx="2"/>
          </p:nvPr>
        </p:nvSpPr>
        <p:spPr>
          <a:xfrm>
            <a:off x="304800" y="1752600"/>
            <a:ext cx="4572000" cy="4648200"/>
          </a:xfrm>
        </p:spPr>
        <p:txBody>
          <a:bodyPr>
            <a:normAutofit/>
          </a:bodyPr>
          <a:lstStyle/>
          <a:p>
            <a:pPr marL="457200" indent="-457200" eaLnBrk="1" hangingPunct="1">
              <a:buFont typeface="Arial" pitchFamily="34" charset="0"/>
              <a:buChar char="•"/>
            </a:pPr>
            <a:r>
              <a:rPr lang="en-US" sz="2400" b="0" dirty="0" smtClean="0">
                <a:latin typeface="Century" pitchFamily="18" charset="0"/>
              </a:rPr>
              <a:t>All schools look appealing from their catalogs and view books.</a:t>
            </a:r>
          </a:p>
          <a:p>
            <a:pPr marL="457200" indent="-457200" eaLnBrk="1" hangingPunct="1">
              <a:buFont typeface="Arial" pitchFamily="34" charset="0"/>
              <a:buChar char="•"/>
            </a:pPr>
            <a:r>
              <a:rPr lang="en-US" sz="2400" b="0" dirty="0" smtClean="0">
                <a:latin typeface="Century" pitchFamily="18" charset="0"/>
              </a:rPr>
              <a:t>Visit and feel the school out…you will be there for four years.</a:t>
            </a:r>
          </a:p>
          <a:p>
            <a:pPr marL="457200" indent="-457200" eaLnBrk="1" hangingPunct="1">
              <a:buFont typeface="Arial" pitchFamily="34" charset="0"/>
              <a:buChar char="•"/>
            </a:pPr>
            <a:r>
              <a:rPr lang="en-US" sz="2400" b="0" dirty="0" smtClean="0">
                <a:latin typeface="Century" pitchFamily="18" charset="0"/>
              </a:rPr>
              <a:t>Pick up a Pre-Arranged absence form.</a:t>
            </a:r>
          </a:p>
        </p:txBody>
      </p:sp>
      <p:sp>
        <p:nvSpPr>
          <p:cNvPr id="20482" name="Slide Number Placeholder 6"/>
          <p:cNvSpPr>
            <a:spLocks noGrp="1"/>
          </p:cNvSpPr>
          <p:nvPr>
            <p:ph type="sldNum" sz="quarter" idx="12"/>
          </p:nvPr>
        </p:nvSpPr>
        <p:spPr>
          <a:noFill/>
          <a:ln w="12700" cap="sq">
            <a:miter lim="800000"/>
            <a:headEnd type="none" w="sm" len="sm"/>
            <a:tailEnd type="none" w="sm" len="sm"/>
          </a:ln>
        </p:spPr>
        <p:txBody>
          <a:bodyPr/>
          <a:lstStyle/>
          <a:p>
            <a:fld id="{D7B9ED98-AD91-4D81-9F90-A5225632CAB0}" type="slidenum">
              <a:rPr lang="en-US" smtClean="0"/>
              <a:pPr/>
              <a:t>20</a:t>
            </a:fld>
            <a:endParaRPr lang="en-US" smtClean="0"/>
          </a:p>
        </p:txBody>
      </p:sp>
    </p:spTree>
  </p:cSld>
  <p:clrMapOvr>
    <a:masterClrMapping/>
  </p:clrMapOvr>
  <p:transition spd="slow" advTm="2666">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noChangeArrowheads="1"/>
          </p:cNvSpPr>
          <p:nvPr>
            <p:ph sz="quarter" idx="13"/>
          </p:nvPr>
        </p:nvSpPr>
        <p:spPr>
          <a:xfrm>
            <a:off x="352426" y="1463040"/>
            <a:ext cx="4600574" cy="5090160"/>
          </a:xfrm>
        </p:spPr>
        <p:txBody>
          <a:bodyPr>
            <a:normAutofit/>
          </a:bodyPr>
          <a:lstStyle/>
          <a:p>
            <a:pPr lvl="1" eaLnBrk="1" hangingPunct="1"/>
            <a:endParaRPr lang="en-US" sz="2000" dirty="0" smtClean="0">
              <a:latin typeface="Century" pitchFamily="18" charset="0"/>
            </a:endParaRPr>
          </a:p>
          <a:p>
            <a:pPr lvl="1" eaLnBrk="1" hangingPunct="1"/>
            <a:r>
              <a:rPr lang="en-US" sz="2000" dirty="0" smtClean="0">
                <a:latin typeface="Century" pitchFamily="18" charset="0"/>
              </a:rPr>
              <a:t>Complete Student Profile Sheet </a:t>
            </a:r>
          </a:p>
          <a:p>
            <a:pPr lvl="2"/>
            <a:r>
              <a:rPr lang="en-US" sz="2000" dirty="0" smtClean="0">
                <a:latin typeface="Century" pitchFamily="18" charset="0"/>
              </a:rPr>
              <a:t>Found on the counseling website</a:t>
            </a:r>
          </a:p>
          <a:p>
            <a:pPr lvl="1" eaLnBrk="1" hangingPunct="1"/>
            <a:endParaRPr lang="en-US" sz="2000" dirty="0" smtClean="0">
              <a:latin typeface="Century" pitchFamily="18" charset="0"/>
            </a:endParaRPr>
          </a:p>
          <a:p>
            <a:pPr lvl="1" eaLnBrk="1" hangingPunct="1"/>
            <a:r>
              <a:rPr lang="en-US" sz="2000" dirty="0" smtClean="0">
                <a:latin typeface="Century" pitchFamily="18" charset="0"/>
              </a:rPr>
              <a:t>You may need one from a teacher</a:t>
            </a:r>
          </a:p>
          <a:p>
            <a:pPr lvl="1" eaLnBrk="1" hangingPunct="1"/>
            <a:endParaRPr lang="en-US" sz="2000" dirty="0" smtClean="0">
              <a:latin typeface="Century" pitchFamily="18" charset="0"/>
            </a:endParaRPr>
          </a:p>
          <a:p>
            <a:pPr lvl="1" eaLnBrk="1" hangingPunct="1"/>
            <a:r>
              <a:rPr lang="en-US" sz="2000" dirty="0" smtClean="0">
                <a:latin typeface="Century" pitchFamily="18" charset="0"/>
              </a:rPr>
              <a:t>You may need one from a counselor</a:t>
            </a:r>
          </a:p>
          <a:p>
            <a:pPr marL="0" lvl="1" indent="0" eaLnBrk="1" hangingPunct="1">
              <a:buNone/>
            </a:pPr>
            <a:endParaRPr lang="en-US" sz="2000" dirty="0" smtClean="0">
              <a:latin typeface="Century" pitchFamily="18" charset="0"/>
            </a:endParaRPr>
          </a:p>
          <a:p>
            <a:pPr lvl="1" eaLnBrk="1" hangingPunct="1"/>
            <a:r>
              <a:rPr lang="en-US" sz="2000" dirty="0" smtClean="0">
                <a:latin typeface="Century" pitchFamily="18" charset="0"/>
              </a:rPr>
              <a:t>Give us TIME</a:t>
            </a:r>
          </a:p>
          <a:p>
            <a:pPr lvl="1" eaLnBrk="1" hangingPunct="1"/>
            <a:endParaRPr lang="en-US" sz="2000" dirty="0" smtClean="0">
              <a:latin typeface="Century" pitchFamily="18" charset="0"/>
            </a:endParaRPr>
          </a:p>
          <a:p>
            <a:pPr lvl="1" eaLnBrk="1" hangingPunct="1"/>
            <a:r>
              <a:rPr lang="en-US" sz="2000" dirty="0" smtClean="0">
                <a:latin typeface="Century" pitchFamily="18" charset="0"/>
              </a:rPr>
              <a:t>At Least 10 </a:t>
            </a:r>
            <a:r>
              <a:rPr lang="en-US" sz="2000" dirty="0">
                <a:latin typeface="Century" pitchFamily="18" charset="0"/>
              </a:rPr>
              <a:t>S</a:t>
            </a:r>
            <a:r>
              <a:rPr lang="en-US" sz="2000" dirty="0" smtClean="0">
                <a:latin typeface="Century" pitchFamily="18" charset="0"/>
              </a:rPr>
              <a:t>chool </a:t>
            </a:r>
            <a:r>
              <a:rPr lang="en-US" sz="2000" dirty="0">
                <a:latin typeface="Century" pitchFamily="18" charset="0"/>
              </a:rPr>
              <a:t>D</a:t>
            </a:r>
            <a:r>
              <a:rPr lang="en-US" sz="2000" dirty="0" smtClean="0">
                <a:latin typeface="Century" pitchFamily="18" charset="0"/>
              </a:rPr>
              <a:t>ays</a:t>
            </a:r>
          </a:p>
          <a:p>
            <a:pPr lvl="1" eaLnBrk="1" hangingPunct="1">
              <a:buFontTx/>
              <a:buNone/>
            </a:pPr>
            <a:endParaRPr lang="en-US" sz="3600" dirty="0" smtClean="0"/>
          </a:p>
        </p:txBody>
      </p:sp>
      <p:sp>
        <p:nvSpPr>
          <p:cNvPr id="19458" name="Slide Number Placeholder 5"/>
          <p:cNvSpPr>
            <a:spLocks noGrp="1"/>
          </p:cNvSpPr>
          <p:nvPr>
            <p:ph type="sldNum" sz="quarter" idx="15"/>
          </p:nvPr>
        </p:nvSpPr>
        <p:spPr>
          <a:noFill/>
          <a:ln w="12700" cap="sq">
            <a:miter lim="800000"/>
            <a:headEnd type="none" w="sm" len="sm"/>
            <a:tailEnd type="none" w="sm" len="sm"/>
          </a:ln>
        </p:spPr>
        <p:txBody>
          <a:bodyPr/>
          <a:lstStyle/>
          <a:p>
            <a:fld id="{0FB37708-80A8-42AE-A115-6B79B8BAC67C}" type="slidenum">
              <a:rPr lang="en-US" smtClean="0"/>
              <a:pPr/>
              <a:t>21</a:t>
            </a:fld>
            <a:endParaRPr lang="en-US" smtClean="0"/>
          </a:p>
        </p:txBody>
      </p:sp>
      <p:sp>
        <p:nvSpPr>
          <p:cNvPr id="19459" name="Rectangle 2"/>
          <p:cNvSpPr>
            <a:spLocks noGrp="1" noChangeArrowheads="1"/>
          </p:cNvSpPr>
          <p:nvPr>
            <p:ph type="title"/>
          </p:nvPr>
        </p:nvSpPr>
        <p:spPr>
          <a:xfrm>
            <a:off x="352426" y="228600"/>
            <a:ext cx="8562974" cy="990600"/>
          </a:xfrm>
        </p:spPr>
        <p:txBody>
          <a:bodyPr/>
          <a:lstStyle/>
          <a:p>
            <a:pPr algn="ctr" eaLnBrk="1" hangingPunct="1"/>
            <a:r>
              <a:rPr lang="en-US" dirty="0" smtClean="0">
                <a:latin typeface="Century" panose="02040604050505020304" pitchFamily="18" charset="0"/>
              </a:rPr>
              <a:t>Need a Recommendation??</a:t>
            </a:r>
            <a:r>
              <a:rPr lang="en-US" dirty="0" smtClean="0"/>
              <a:t>	</a:t>
            </a:r>
          </a:p>
        </p:txBody>
      </p:sp>
      <p:pic>
        <p:nvPicPr>
          <p:cNvPr id="19461" name="Picture 8" descr="MPj03993500000[1]"/>
          <p:cNvPicPr>
            <a:picLocks noChangeAspect="1" noChangeArrowheads="1"/>
          </p:cNvPicPr>
          <p:nvPr/>
        </p:nvPicPr>
        <p:blipFill>
          <a:blip r:embed="rId2" cstate="print"/>
          <a:srcRect/>
          <a:stretch>
            <a:fillRect/>
          </a:stretch>
        </p:blipFill>
        <p:spPr bwMode="auto">
          <a:xfrm>
            <a:off x="5181600" y="2133600"/>
            <a:ext cx="3597275" cy="3289300"/>
          </a:xfrm>
          <a:prstGeom prst="rect">
            <a:avLst/>
          </a:prstGeom>
          <a:noFill/>
          <a:ln w="9525">
            <a:noFill/>
            <a:miter lim="800000"/>
            <a:headEnd/>
            <a:tailEnd/>
          </a:ln>
        </p:spPr>
      </p:pic>
    </p:spTree>
  </p:cSld>
  <p:clrMapOvr>
    <a:masterClrMapping/>
  </p:clrMapOvr>
  <p:transition spd="slow" advTm="2666">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022350"/>
          </a:xfrm>
        </p:spPr>
        <p:txBody>
          <a:bodyPr/>
          <a:lstStyle/>
          <a:p>
            <a:pPr algn="ctr"/>
            <a:r>
              <a:rPr lang="en-US" b="1" dirty="0" smtClean="0">
                <a:latin typeface="Century"/>
                <a:cs typeface="Century"/>
              </a:rPr>
              <a:t>College Entrance Exams</a:t>
            </a:r>
            <a:endParaRPr lang="en-US" b="1" dirty="0">
              <a:latin typeface="Century"/>
              <a:cs typeface="Century"/>
            </a:endParaRPr>
          </a:p>
        </p:txBody>
      </p:sp>
      <p:sp>
        <p:nvSpPr>
          <p:cNvPr id="7" name="TextBox 6"/>
          <p:cNvSpPr txBox="1"/>
          <p:nvPr/>
        </p:nvSpPr>
        <p:spPr>
          <a:xfrm>
            <a:off x="698310" y="2209800"/>
            <a:ext cx="7696200" cy="2062103"/>
          </a:xfrm>
          <a:prstGeom prst="rect">
            <a:avLst/>
          </a:prstGeom>
          <a:noFill/>
        </p:spPr>
        <p:txBody>
          <a:bodyPr wrap="square" rtlCol="0">
            <a:spAutoFit/>
          </a:bodyPr>
          <a:lstStyle/>
          <a:p>
            <a:pPr algn="ctr"/>
            <a:r>
              <a:rPr lang="en-US" sz="3200" dirty="0" smtClean="0">
                <a:latin typeface="Century"/>
                <a:cs typeface="Century"/>
              </a:rPr>
              <a:t>*Which Test Should I Take?*</a:t>
            </a:r>
          </a:p>
          <a:p>
            <a:pPr algn="ctr"/>
            <a:endParaRPr lang="en-US" sz="3200" dirty="0" smtClean="0">
              <a:latin typeface="Century"/>
              <a:cs typeface="Century"/>
            </a:endParaRPr>
          </a:p>
          <a:p>
            <a:pPr algn="ctr"/>
            <a:r>
              <a:rPr lang="en-US" sz="3200" dirty="0" smtClean="0">
                <a:latin typeface="Century"/>
                <a:cs typeface="Century"/>
              </a:rPr>
              <a:t>We encourage students to take both the ACT and SAT</a:t>
            </a:r>
            <a:endParaRPr lang="en-US" sz="3200" dirty="0">
              <a:latin typeface="Century"/>
              <a:cs typeface="Century"/>
            </a:endParaRPr>
          </a:p>
        </p:txBody>
      </p:sp>
    </p:spTree>
    <p:extLst>
      <p:ext uri="{BB962C8B-B14F-4D97-AF65-F5344CB8AC3E}">
        <p14:creationId xmlns:p14="http://schemas.microsoft.com/office/powerpoint/2010/main" val="4072220723"/>
      </p:ext>
    </p:extLst>
  </p:cSld>
  <p:clrMapOvr>
    <a:masterClrMapping/>
  </p:clrMapOvr>
  <p:transition spd="slow" advTm="2666">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2438400" y="1219200"/>
            <a:ext cx="4040188" cy="533400"/>
          </a:xfrm>
        </p:spPr>
        <p:txBody>
          <a:bodyPr>
            <a:noAutofit/>
          </a:bodyPr>
          <a:lstStyle/>
          <a:p>
            <a:pPr algn="ctr"/>
            <a:r>
              <a:rPr lang="en-US" sz="3200" i="0" dirty="0" smtClean="0">
                <a:solidFill>
                  <a:srgbClr val="FFFF00"/>
                </a:solidFill>
              </a:rPr>
              <a:t>SAT</a:t>
            </a:r>
            <a:endParaRPr lang="en-US" sz="3200" i="0" dirty="0">
              <a:solidFill>
                <a:srgbClr val="FFFF00"/>
              </a:solidFill>
            </a:endParaRPr>
          </a:p>
        </p:txBody>
      </p:sp>
      <p:sp>
        <p:nvSpPr>
          <p:cNvPr id="5" name="Content Placeholder 4"/>
          <p:cNvSpPr>
            <a:spLocks noGrp="1"/>
          </p:cNvSpPr>
          <p:nvPr>
            <p:ph sz="quarter" idx="13"/>
          </p:nvPr>
        </p:nvSpPr>
        <p:spPr>
          <a:xfrm>
            <a:off x="381000" y="1828800"/>
            <a:ext cx="8610600" cy="4419600"/>
          </a:xfrm>
        </p:spPr>
        <p:txBody>
          <a:bodyPr>
            <a:noAutofit/>
          </a:bodyPr>
          <a:lstStyle/>
          <a:p>
            <a:pPr>
              <a:buFont typeface="Arial"/>
              <a:buChar char="•"/>
            </a:pPr>
            <a:r>
              <a:rPr lang="en-US" sz="2000" dirty="0" smtClean="0">
                <a:latin typeface="Century"/>
                <a:cs typeface="Century"/>
              </a:rPr>
              <a:t>Given 7 times each school year</a:t>
            </a:r>
          </a:p>
          <a:p>
            <a:pPr>
              <a:buFont typeface="Arial"/>
              <a:buChar char="•"/>
            </a:pPr>
            <a:r>
              <a:rPr lang="en-US" sz="2000" dirty="0" smtClean="0">
                <a:latin typeface="Century"/>
                <a:cs typeface="Century"/>
              </a:rPr>
              <a:t>Includes Critical Reasoning, Math, and a Writing section</a:t>
            </a:r>
          </a:p>
          <a:p>
            <a:pPr>
              <a:buFont typeface="Arial"/>
              <a:buChar char="•"/>
            </a:pPr>
            <a:r>
              <a:rPr lang="en-US" sz="2000" dirty="0" smtClean="0">
                <a:latin typeface="Century"/>
                <a:cs typeface="Century"/>
              </a:rPr>
              <a:t>Each section is worth 200-800 points for a maximum of 1600 points.</a:t>
            </a:r>
          </a:p>
          <a:p>
            <a:pPr>
              <a:buFont typeface="Arial"/>
              <a:buChar char="•"/>
            </a:pPr>
            <a:r>
              <a:rPr lang="en-US" sz="2000" dirty="0" smtClean="0">
                <a:latin typeface="Century"/>
                <a:cs typeface="Century"/>
              </a:rPr>
              <a:t>1600 is the highest possible score</a:t>
            </a:r>
          </a:p>
          <a:p>
            <a:pPr>
              <a:buFont typeface="Arial"/>
              <a:buChar char="•"/>
            </a:pPr>
            <a:r>
              <a:rPr lang="en-US" sz="2000" dirty="0" smtClean="0">
                <a:latin typeface="Century"/>
                <a:cs typeface="Century"/>
              </a:rPr>
              <a:t>Test Fee</a:t>
            </a:r>
            <a:endParaRPr lang="en-US" sz="2000" dirty="0">
              <a:latin typeface="Century"/>
              <a:cs typeface="Century"/>
            </a:endParaRPr>
          </a:p>
          <a:p>
            <a:pPr marL="514350" lvl="1" indent="-342900">
              <a:buFont typeface="Wingdings" panose="05000000000000000000" pitchFamily="2" charset="2"/>
              <a:buChar char="Ø"/>
            </a:pPr>
            <a:r>
              <a:rPr lang="en-US" sz="2000" dirty="0" smtClean="0">
                <a:latin typeface="Century"/>
                <a:cs typeface="Century"/>
              </a:rPr>
              <a:t>$45 no essay</a:t>
            </a:r>
          </a:p>
          <a:p>
            <a:pPr marL="514350" lvl="1" indent="-342900">
              <a:buFont typeface="Wingdings" panose="05000000000000000000" pitchFamily="2" charset="2"/>
              <a:buChar char="Ø"/>
            </a:pPr>
            <a:r>
              <a:rPr lang="en-US" sz="2000" dirty="0" smtClean="0">
                <a:latin typeface="Century"/>
                <a:cs typeface="Century"/>
              </a:rPr>
              <a:t>$57 with essay</a:t>
            </a:r>
            <a:endParaRPr lang="en-US" dirty="0" smtClean="0">
              <a:latin typeface="Century"/>
              <a:cs typeface="Century"/>
            </a:endParaRPr>
          </a:p>
          <a:p>
            <a:pPr marL="0" indent="0" algn="ctr"/>
            <a:r>
              <a:rPr lang="en-US" sz="2800" b="1" dirty="0" smtClean="0">
                <a:latin typeface="Century"/>
                <a:cs typeface="Century"/>
              </a:rPr>
              <a:t>Website:</a:t>
            </a:r>
            <a:r>
              <a:rPr lang="en-US" sz="2800" dirty="0" smtClean="0">
                <a:latin typeface="Century"/>
                <a:cs typeface="Century"/>
              </a:rPr>
              <a:t> </a:t>
            </a:r>
          </a:p>
          <a:p>
            <a:pPr marL="0" indent="0" algn="ctr"/>
            <a:r>
              <a:rPr lang="en-US" sz="2800" dirty="0" smtClean="0">
                <a:latin typeface="Century"/>
                <a:cs typeface="Century"/>
              </a:rPr>
              <a:t> http://sat.collegeboard.org/register</a:t>
            </a:r>
          </a:p>
        </p:txBody>
      </p:sp>
      <p:sp>
        <p:nvSpPr>
          <p:cNvPr id="2" name="Title 1"/>
          <p:cNvSpPr>
            <a:spLocks noGrp="1"/>
          </p:cNvSpPr>
          <p:nvPr>
            <p:ph type="title"/>
          </p:nvPr>
        </p:nvSpPr>
        <p:spPr>
          <a:xfrm>
            <a:off x="457200" y="273050"/>
            <a:ext cx="8229600" cy="793750"/>
          </a:xfrm>
        </p:spPr>
        <p:txBody>
          <a:bodyPr/>
          <a:lstStyle/>
          <a:p>
            <a:pPr algn="ctr"/>
            <a:r>
              <a:rPr lang="en-US" dirty="0" smtClean="0">
                <a:latin typeface="Century"/>
                <a:cs typeface="Century"/>
              </a:rPr>
              <a:t>College Entrance Exams</a:t>
            </a:r>
            <a:endParaRPr lang="en-US" dirty="0">
              <a:latin typeface="Century"/>
              <a:cs typeface="Century"/>
            </a:endParaRPr>
          </a:p>
        </p:txBody>
      </p:sp>
    </p:spTree>
    <p:extLst>
      <p:ext uri="{BB962C8B-B14F-4D97-AF65-F5344CB8AC3E}">
        <p14:creationId xmlns:p14="http://schemas.microsoft.com/office/powerpoint/2010/main" val="2525005026"/>
      </p:ext>
    </p:extLst>
  </p:cSld>
  <p:clrMapOvr>
    <a:masterClrMapping/>
  </p:clrMapOvr>
  <p:transition spd="slow" advTm="2666">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514600" y="1143000"/>
            <a:ext cx="4041775" cy="609600"/>
          </a:xfrm>
        </p:spPr>
        <p:txBody>
          <a:bodyPr>
            <a:normAutofit/>
          </a:bodyPr>
          <a:lstStyle/>
          <a:p>
            <a:pPr algn="ctr"/>
            <a:r>
              <a:rPr lang="en-US" sz="3200" b="1" i="0" dirty="0" smtClean="0">
                <a:solidFill>
                  <a:srgbClr val="FFFF00"/>
                </a:solidFill>
              </a:rPr>
              <a:t>ACT</a:t>
            </a:r>
            <a:endParaRPr lang="en-US" sz="3200" b="1" i="0" dirty="0">
              <a:solidFill>
                <a:srgbClr val="FFFF00"/>
              </a:solidFill>
            </a:endParaRPr>
          </a:p>
        </p:txBody>
      </p:sp>
      <p:sp>
        <p:nvSpPr>
          <p:cNvPr id="6" name="Content Placeholder 5"/>
          <p:cNvSpPr>
            <a:spLocks noGrp="1"/>
          </p:cNvSpPr>
          <p:nvPr>
            <p:ph sz="quarter" idx="13"/>
          </p:nvPr>
        </p:nvSpPr>
        <p:spPr>
          <a:xfrm>
            <a:off x="134815" y="1600200"/>
            <a:ext cx="8991600" cy="4343399"/>
          </a:xfrm>
        </p:spPr>
        <p:txBody>
          <a:bodyPr>
            <a:noAutofit/>
          </a:bodyPr>
          <a:lstStyle/>
          <a:p>
            <a:pPr>
              <a:buFont typeface="Arial"/>
              <a:buChar char="•"/>
            </a:pPr>
            <a:r>
              <a:rPr lang="en-US" sz="1800" dirty="0" smtClean="0">
                <a:latin typeface="Century"/>
                <a:cs typeface="Century"/>
              </a:rPr>
              <a:t>Given 6 times each school year</a:t>
            </a:r>
          </a:p>
          <a:p>
            <a:pPr>
              <a:buFont typeface="Arial"/>
              <a:buChar char="•"/>
            </a:pPr>
            <a:r>
              <a:rPr lang="en-US" sz="1800" dirty="0" smtClean="0">
                <a:latin typeface="Century"/>
                <a:cs typeface="Century"/>
              </a:rPr>
              <a:t>Includes English, Math, Reading, and Science Reasoning. Writing/Essay is optional but required by most schools</a:t>
            </a:r>
          </a:p>
          <a:p>
            <a:pPr>
              <a:buFont typeface="Arial"/>
              <a:buChar char="•"/>
            </a:pPr>
            <a:r>
              <a:rPr lang="en-US" sz="1800" dirty="0" smtClean="0">
                <a:latin typeface="Century"/>
                <a:cs typeface="Century"/>
              </a:rPr>
              <a:t>Can receive a score of 1-36 for each subject, averaged for a composite score. 36 is the highest possible composite score</a:t>
            </a:r>
          </a:p>
          <a:p>
            <a:pPr>
              <a:buFont typeface="Arial"/>
              <a:buChar char="•"/>
            </a:pPr>
            <a:r>
              <a:rPr lang="en-US" sz="1800" dirty="0" smtClean="0">
                <a:latin typeface="Century"/>
                <a:cs typeface="Century"/>
              </a:rPr>
              <a:t>Achievement test – measures what a student has learned in school</a:t>
            </a:r>
          </a:p>
          <a:p>
            <a:pPr>
              <a:buFont typeface="Arial"/>
              <a:buChar char="•"/>
            </a:pPr>
            <a:r>
              <a:rPr lang="en-US" sz="1800" dirty="0" smtClean="0">
                <a:latin typeface="Century"/>
                <a:cs typeface="Century"/>
              </a:rPr>
              <a:t>Scored based on correct answers -  no penalty for guessing</a:t>
            </a:r>
          </a:p>
          <a:p>
            <a:pPr>
              <a:buFont typeface="Arial"/>
              <a:buChar char="•"/>
            </a:pPr>
            <a:r>
              <a:rPr lang="en-US" sz="1800" dirty="0" smtClean="0">
                <a:latin typeface="Century"/>
                <a:cs typeface="Century"/>
              </a:rPr>
              <a:t>Test Fee:</a:t>
            </a:r>
          </a:p>
          <a:p>
            <a:pPr marL="0" indent="0"/>
            <a:r>
              <a:rPr lang="en-US" sz="1800" dirty="0">
                <a:latin typeface="Century"/>
                <a:cs typeface="Century"/>
              </a:rPr>
              <a:t>	</a:t>
            </a:r>
            <a:r>
              <a:rPr lang="en-US" sz="1800" dirty="0" smtClean="0">
                <a:latin typeface="Century"/>
                <a:cs typeface="Century"/>
              </a:rPr>
              <a:t>$42.50  ACT	</a:t>
            </a:r>
          </a:p>
          <a:p>
            <a:pPr marL="0" indent="0"/>
            <a:r>
              <a:rPr lang="en-US" sz="1800" dirty="0">
                <a:latin typeface="Century"/>
                <a:cs typeface="Century"/>
              </a:rPr>
              <a:t>	</a:t>
            </a:r>
            <a:r>
              <a:rPr lang="en-US" sz="1800" dirty="0" smtClean="0">
                <a:latin typeface="Century"/>
                <a:cs typeface="Century"/>
              </a:rPr>
              <a:t>$58.50  ACT plus writing</a:t>
            </a:r>
          </a:p>
          <a:p>
            <a:pPr marL="137160" indent="0" algn="ctr">
              <a:buNone/>
            </a:pPr>
            <a:r>
              <a:rPr lang="en-US" sz="2800" b="1" dirty="0" smtClean="0">
                <a:latin typeface="Century"/>
                <a:cs typeface="Century"/>
              </a:rPr>
              <a:t>Website:</a:t>
            </a:r>
          </a:p>
          <a:p>
            <a:pPr marL="137160" indent="0" algn="ctr">
              <a:buNone/>
            </a:pPr>
            <a:r>
              <a:rPr lang="en-US" sz="2800" dirty="0" smtClean="0">
                <a:latin typeface="Century"/>
                <a:cs typeface="Century"/>
              </a:rPr>
              <a:t>www.actstudent.org</a:t>
            </a:r>
            <a:endParaRPr lang="en-US" sz="2800" dirty="0">
              <a:latin typeface="Century"/>
              <a:cs typeface="Century"/>
            </a:endParaRPr>
          </a:p>
        </p:txBody>
      </p:sp>
      <p:sp>
        <p:nvSpPr>
          <p:cNvPr id="2" name="Title 1"/>
          <p:cNvSpPr>
            <a:spLocks noGrp="1"/>
          </p:cNvSpPr>
          <p:nvPr>
            <p:ph type="title"/>
          </p:nvPr>
        </p:nvSpPr>
        <p:spPr>
          <a:xfrm>
            <a:off x="457200" y="273050"/>
            <a:ext cx="8229600" cy="869950"/>
          </a:xfrm>
        </p:spPr>
        <p:txBody>
          <a:bodyPr/>
          <a:lstStyle/>
          <a:p>
            <a:pPr algn="ctr"/>
            <a:r>
              <a:rPr lang="en-US" dirty="0" smtClean="0">
                <a:latin typeface="Century"/>
                <a:cs typeface="Century"/>
              </a:rPr>
              <a:t>College Entrance Exams</a:t>
            </a:r>
            <a:endParaRPr lang="en-US" dirty="0">
              <a:latin typeface="Century"/>
              <a:cs typeface="Century"/>
            </a:endParaRPr>
          </a:p>
        </p:txBody>
      </p:sp>
    </p:spTree>
    <p:extLst>
      <p:ext uri="{BB962C8B-B14F-4D97-AF65-F5344CB8AC3E}">
        <p14:creationId xmlns:p14="http://schemas.microsoft.com/office/powerpoint/2010/main" val="2525005026"/>
      </p:ext>
    </p:extLst>
  </p:cSld>
  <p:clrMapOvr>
    <a:masterClrMapping/>
  </p:clrMapOvr>
  <p:transition spd="slow" advTm="2666">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1295400"/>
            <a:ext cx="8382000" cy="5257800"/>
          </a:xfrm>
        </p:spPr>
        <p:txBody>
          <a:bodyPr>
            <a:normAutofit/>
          </a:bodyPr>
          <a:lstStyle/>
          <a:p>
            <a:r>
              <a:rPr lang="en-US" sz="2000" dirty="0" smtClean="0">
                <a:solidFill>
                  <a:srgbClr val="FFFF00"/>
                </a:solidFill>
                <a:latin typeface="Century"/>
                <a:cs typeface="Century"/>
              </a:rPr>
              <a:t>SAT Subject Tests</a:t>
            </a:r>
          </a:p>
          <a:p>
            <a:pPr>
              <a:buFontTx/>
              <a:buChar char="-"/>
            </a:pPr>
            <a:r>
              <a:rPr lang="en-US" sz="2000" dirty="0" smtClean="0">
                <a:latin typeface="Century"/>
                <a:cs typeface="Century"/>
              </a:rPr>
              <a:t>Specific subject area tests</a:t>
            </a:r>
          </a:p>
          <a:p>
            <a:pPr>
              <a:buFontTx/>
              <a:buChar char="-"/>
            </a:pPr>
            <a:r>
              <a:rPr lang="en-US" sz="2000" dirty="0" smtClean="0">
                <a:latin typeface="Century"/>
                <a:cs typeface="Century"/>
              </a:rPr>
              <a:t>Not required by all schools</a:t>
            </a:r>
          </a:p>
          <a:p>
            <a:pPr>
              <a:buFontTx/>
              <a:buChar char="-"/>
            </a:pPr>
            <a:r>
              <a:rPr lang="en-US" sz="2000" dirty="0" smtClean="0">
                <a:latin typeface="Century"/>
                <a:cs typeface="Century"/>
              </a:rPr>
              <a:t>Can be used for placement or to exempt courses at some colleges and universities</a:t>
            </a:r>
          </a:p>
          <a:p>
            <a:r>
              <a:rPr lang="en-US" sz="2000" dirty="0" err="1" smtClean="0">
                <a:solidFill>
                  <a:srgbClr val="FFFF00"/>
                </a:solidFill>
                <a:latin typeface="Century"/>
                <a:cs typeface="Century"/>
              </a:rPr>
              <a:t>Accuplacer</a:t>
            </a:r>
            <a:endParaRPr lang="en-US" sz="2000" dirty="0" smtClean="0">
              <a:solidFill>
                <a:srgbClr val="FFFF00"/>
              </a:solidFill>
              <a:latin typeface="Century"/>
              <a:cs typeface="Century"/>
            </a:endParaRPr>
          </a:p>
          <a:p>
            <a:pPr>
              <a:buFontTx/>
              <a:buChar char="-"/>
            </a:pPr>
            <a:r>
              <a:rPr lang="en-US" sz="2000" dirty="0" smtClean="0">
                <a:latin typeface="Century"/>
                <a:cs typeface="Century"/>
              </a:rPr>
              <a:t>An untimed, computerized test that helps your college evaluate your skills and place you in appropriate courses</a:t>
            </a:r>
          </a:p>
          <a:p>
            <a:pPr marL="0" indent="0"/>
            <a:r>
              <a:rPr lang="en-US" sz="2000" dirty="0" smtClean="0">
                <a:solidFill>
                  <a:srgbClr val="FFFF00"/>
                </a:solidFill>
                <a:latin typeface="Century"/>
                <a:cs typeface="Century"/>
              </a:rPr>
              <a:t>ASVAB</a:t>
            </a:r>
          </a:p>
          <a:p>
            <a:pPr>
              <a:buFontTx/>
              <a:buChar char="-"/>
            </a:pPr>
            <a:r>
              <a:rPr lang="en-US" sz="2000" dirty="0" smtClean="0">
                <a:latin typeface="Century"/>
                <a:cs typeface="Century"/>
              </a:rPr>
              <a:t>Test used for military entrance</a:t>
            </a:r>
          </a:p>
          <a:p>
            <a:pPr>
              <a:buFontTx/>
              <a:buChar char="-"/>
            </a:pPr>
            <a:r>
              <a:rPr lang="en-US" sz="2000" dirty="0" smtClean="0">
                <a:latin typeface="Century"/>
                <a:cs typeface="Century"/>
              </a:rPr>
              <a:t>Talk to your recruiter to determine the score needed for the branch of the military that you are interested in</a:t>
            </a:r>
          </a:p>
          <a:p>
            <a:pPr marL="0" indent="0" algn="ctr"/>
            <a:endParaRPr lang="en-US" dirty="0" smtClean="0"/>
          </a:p>
        </p:txBody>
      </p:sp>
      <p:sp>
        <p:nvSpPr>
          <p:cNvPr id="2" name="Title 1"/>
          <p:cNvSpPr>
            <a:spLocks noGrp="1"/>
          </p:cNvSpPr>
          <p:nvPr>
            <p:ph type="title"/>
          </p:nvPr>
        </p:nvSpPr>
        <p:spPr>
          <a:xfrm>
            <a:off x="822960" y="365760"/>
            <a:ext cx="7520940" cy="853440"/>
          </a:xfrm>
        </p:spPr>
        <p:txBody>
          <a:bodyPr>
            <a:normAutofit fontScale="90000"/>
          </a:bodyPr>
          <a:lstStyle/>
          <a:p>
            <a:pPr algn="ctr"/>
            <a:r>
              <a:rPr lang="en-US" dirty="0"/>
              <a:t> </a:t>
            </a:r>
            <a:r>
              <a:rPr lang="en-US" dirty="0" smtClean="0">
                <a:latin typeface="Century"/>
                <a:cs typeface="Century"/>
              </a:rPr>
              <a:t>Other College Entrance Exams &amp; Military Exam</a:t>
            </a:r>
            <a:endParaRPr lang="en-US" dirty="0">
              <a:latin typeface="Century"/>
              <a:cs typeface="Century"/>
            </a:endParaRPr>
          </a:p>
        </p:txBody>
      </p:sp>
    </p:spTree>
    <p:extLst>
      <p:ext uri="{BB962C8B-B14F-4D97-AF65-F5344CB8AC3E}">
        <p14:creationId xmlns:p14="http://schemas.microsoft.com/office/powerpoint/2010/main" val="451568996"/>
      </p:ext>
    </p:extLst>
  </p:cSld>
  <p:clrMapOvr>
    <a:masterClrMapping/>
  </p:clrMapOvr>
  <p:transition spd="slow" advTm="2666">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81000" y="1752600"/>
            <a:ext cx="8410574" cy="4724400"/>
          </a:xfrm>
        </p:spPr>
        <p:txBody>
          <a:bodyPr>
            <a:normAutofit/>
          </a:bodyPr>
          <a:lstStyle/>
          <a:p>
            <a:pPr>
              <a:buFont typeface="Arial"/>
              <a:buChar char="•"/>
            </a:pPr>
            <a:r>
              <a:rPr lang="en-US" sz="3200" b="0" dirty="0" smtClean="0"/>
              <a:t>FAFSA</a:t>
            </a:r>
          </a:p>
          <a:p>
            <a:pPr>
              <a:buFont typeface="Arial"/>
              <a:buChar char="•"/>
            </a:pPr>
            <a:r>
              <a:rPr lang="en-US" sz="3200" b="0" dirty="0" smtClean="0"/>
              <a:t>Scholarships</a:t>
            </a:r>
          </a:p>
          <a:p>
            <a:pPr>
              <a:buFont typeface="Arial"/>
              <a:buChar char="•"/>
            </a:pPr>
            <a:r>
              <a:rPr lang="en-US" sz="3200" b="0" dirty="0" smtClean="0"/>
              <a:t>HOPE scholarship</a:t>
            </a:r>
          </a:p>
          <a:p>
            <a:pPr>
              <a:buFont typeface="Arial"/>
              <a:buChar char="•"/>
            </a:pPr>
            <a:r>
              <a:rPr lang="en-US" sz="3200" b="0" dirty="0" smtClean="0"/>
              <a:t>Zell Miller Scholarship</a:t>
            </a:r>
            <a:endParaRPr lang="en-US" sz="3200" b="0" dirty="0"/>
          </a:p>
        </p:txBody>
      </p:sp>
      <p:sp>
        <p:nvSpPr>
          <p:cNvPr id="18434" name="Slide Number Placeholder 6"/>
          <p:cNvSpPr>
            <a:spLocks noGrp="1"/>
          </p:cNvSpPr>
          <p:nvPr>
            <p:ph type="sldNum" sz="quarter" idx="15"/>
          </p:nvPr>
        </p:nvSpPr>
        <p:spPr>
          <a:noFill/>
          <a:ln w="12700" cap="sq">
            <a:miter lim="800000"/>
            <a:headEnd type="none" w="sm" len="sm"/>
            <a:tailEnd type="none" w="sm" len="sm"/>
          </a:ln>
        </p:spPr>
        <p:txBody>
          <a:bodyPr/>
          <a:lstStyle/>
          <a:p>
            <a:fld id="{42FAB9E8-0944-470E-A62E-AF6494AB6323}" type="slidenum">
              <a:rPr lang="en-US" smtClean="0"/>
              <a:pPr/>
              <a:t>26</a:t>
            </a:fld>
            <a:endParaRPr lang="en-US" smtClean="0"/>
          </a:p>
        </p:txBody>
      </p:sp>
      <p:sp>
        <p:nvSpPr>
          <p:cNvPr id="11" name="Title 1"/>
          <p:cNvSpPr>
            <a:spLocks noGrp="1"/>
          </p:cNvSpPr>
          <p:nvPr>
            <p:ph type="title"/>
          </p:nvPr>
        </p:nvSpPr>
        <p:spPr>
          <a:xfrm>
            <a:off x="352426" y="228600"/>
            <a:ext cx="8410574" cy="1066800"/>
          </a:xfrm>
        </p:spPr>
        <p:txBody>
          <a:bodyPr/>
          <a:lstStyle/>
          <a:p>
            <a:pPr algn="ctr"/>
            <a:r>
              <a:rPr lang="en-US" b="1" dirty="0" smtClean="0">
                <a:latin typeface="Century"/>
                <a:cs typeface="Century"/>
              </a:rPr>
              <a:t>Paying for College</a:t>
            </a:r>
            <a:endParaRPr lang="en-US" b="1" dirty="0">
              <a:latin typeface="Century"/>
              <a:cs typeface="Century"/>
            </a:endParaRPr>
          </a:p>
        </p:txBody>
      </p:sp>
      <p:pic>
        <p:nvPicPr>
          <p:cNvPr id="10" name="Picture 5" descr="bs00770_"/>
          <p:cNvPicPr>
            <a:picLocks noChangeAspect="1" noChangeArrowheads="1"/>
          </p:cNvPicPr>
          <p:nvPr/>
        </p:nvPicPr>
        <p:blipFill>
          <a:blip r:embed="rId2" cstate="print"/>
          <a:stretch>
            <a:fillRect/>
          </a:stretch>
        </p:blipFill>
        <p:spPr bwMode="auto">
          <a:xfrm>
            <a:off x="7696200" y="228600"/>
            <a:ext cx="1447800" cy="1143000"/>
          </a:xfrm>
          <a:prstGeom prst="rect">
            <a:avLst/>
          </a:prstGeom>
          <a:noFill/>
          <a:ln w="12700" cap="sq">
            <a:noFill/>
            <a:miter lim="800000"/>
            <a:headEnd type="none" w="sm" len="sm"/>
            <a:tailEnd type="none" w="sm" len="sm"/>
          </a:ln>
          <a:effectLst/>
        </p:spPr>
      </p:pic>
    </p:spTree>
  </p:cSld>
  <p:clrMapOvr>
    <a:masterClrMapping/>
  </p:clrMapOvr>
  <p:transition spd="slow" advTm="2666">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33400" y="1752600"/>
            <a:ext cx="8229600" cy="4724400"/>
          </a:xfrm>
        </p:spPr>
        <p:txBody>
          <a:bodyPr>
            <a:normAutofit/>
          </a:bodyPr>
          <a:lstStyle/>
          <a:p>
            <a:r>
              <a:rPr lang="en-US" sz="2400" b="0" dirty="0" smtClean="0">
                <a:latin typeface="Century"/>
                <a:cs typeface="Century"/>
              </a:rPr>
              <a:t>Free Application for Federal </a:t>
            </a:r>
            <a:r>
              <a:rPr lang="en-US" sz="2400" b="0" dirty="0">
                <a:latin typeface="Century"/>
                <a:cs typeface="Century"/>
              </a:rPr>
              <a:t>S</a:t>
            </a:r>
            <a:r>
              <a:rPr lang="en-US" sz="2400" b="0" dirty="0" smtClean="0">
                <a:latin typeface="Century"/>
                <a:cs typeface="Century"/>
              </a:rPr>
              <a:t>tudent </a:t>
            </a:r>
            <a:r>
              <a:rPr lang="en-US" sz="2400" b="0" dirty="0">
                <a:latin typeface="Century"/>
                <a:cs typeface="Century"/>
              </a:rPr>
              <a:t>A</a:t>
            </a:r>
            <a:r>
              <a:rPr lang="en-US" sz="2400" b="0" dirty="0" smtClean="0">
                <a:latin typeface="Century"/>
                <a:cs typeface="Century"/>
              </a:rPr>
              <a:t>id </a:t>
            </a:r>
          </a:p>
          <a:p>
            <a:pPr>
              <a:buFont typeface="Arial"/>
              <a:buChar char="•"/>
            </a:pPr>
            <a:r>
              <a:rPr lang="en-US" sz="2400" b="0" dirty="0" smtClean="0">
                <a:latin typeface="Century"/>
                <a:cs typeface="Century"/>
              </a:rPr>
              <a:t>Can be completed online</a:t>
            </a:r>
          </a:p>
          <a:p>
            <a:pPr>
              <a:buFont typeface="Arial"/>
              <a:buChar char="•"/>
            </a:pPr>
            <a:r>
              <a:rPr lang="en-US" sz="2400" b="0" dirty="0" smtClean="0">
                <a:latin typeface="Century"/>
                <a:cs typeface="Century"/>
              </a:rPr>
              <a:t>Apply for your pin number at </a:t>
            </a:r>
            <a:r>
              <a:rPr lang="en-US" sz="2400" b="0" dirty="0" smtClean="0">
                <a:latin typeface="Century"/>
                <a:cs typeface="Century"/>
                <a:hlinkClick r:id="rId2"/>
              </a:rPr>
              <a:t>www.pin.ed.gov</a:t>
            </a:r>
            <a:endParaRPr lang="en-US" sz="2400" dirty="0">
              <a:latin typeface="Century"/>
              <a:cs typeface="Century"/>
            </a:endParaRPr>
          </a:p>
          <a:p>
            <a:pPr>
              <a:buFont typeface="Arial"/>
              <a:buChar char="•"/>
            </a:pPr>
            <a:r>
              <a:rPr lang="en-US" sz="2400" dirty="0" smtClean="0">
                <a:latin typeface="Century"/>
                <a:cs typeface="Century"/>
              </a:rPr>
              <a:t>Students may b</a:t>
            </a:r>
            <a:r>
              <a:rPr lang="en-US" sz="2400" b="0" dirty="0" smtClean="0">
                <a:latin typeface="Century"/>
                <a:cs typeface="Century"/>
              </a:rPr>
              <a:t>egin filling out for FAFSA starting October 1, 2018 using 2017 tax information</a:t>
            </a:r>
          </a:p>
          <a:p>
            <a:pPr>
              <a:buFont typeface="Arial"/>
              <a:buChar char="•"/>
            </a:pPr>
            <a:r>
              <a:rPr lang="en-US" sz="2400" dirty="0" smtClean="0">
                <a:latin typeface="Century"/>
                <a:cs typeface="Century"/>
              </a:rPr>
              <a:t>Website: </a:t>
            </a:r>
            <a:r>
              <a:rPr lang="en-US" sz="2400" b="0" dirty="0" smtClean="0">
                <a:latin typeface="Century"/>
                <a:cs typeface="Century"/>
              </a:rPr>
              <a:t>www.fafsa.ed.gov</a:t>
            </a:r>
          </a:p>
          <a:p>
            <a:pPr marL="0" lvl="1" indent="0">
              <a:buNone/>
            </a:pPr>
            <a:endParaRPr lang="en-US" sz="2000" dirty="0" smtClean="0">
              <a:latin typeface="Century"/>
              <a:cs typeface="Century"/>
            </a:endParaRPr>
          </a:p>
          <a:p>
            <a:pPr marL="109728" indent="0">
              <a:buNone/>
            </a:pPr>
            <a:endParaRPr lang="en-US" dirty="0" smtClean="0"/>
          </a:p>
        </p:txBody>
      </p:sp>
      <p:sp>
        <p:nvSpPr>
          <p:cNvPr id="4" name="Slide Number Placeholder 3"/>
          <p:cNvSpPr>
            <a:spLocks noGrp="1"/>
          </p:cNvSpPr>
          <p:nvPr>
            <p:ph type="sldNum" sz="quarter" idx="15"/>
          </p:nvPr>
        </p:nvSpPr>
        <p:spPr/>
        <p:txBody>
          <a:bodyPr/>
          <a:lstStyle/>
          <a:p>
            <a:pPr>
              <a:defRPr/>
            </a:pPr>
            <a:fld id="{7DE1D7A3-E59F-4946-8B60-1F5006B40630}" type="slidenum">
              <a:rPr lang="en-US" smtClean="0"/>
              <a:pPr>
                <a:defRPr/>
              </a:pPr>
              <a:t>27</a:t>
            </a:fld>
            <a:endParaRPr lang="en-US"/>
          </a:p>
        </p:txBody>
      </p:sp>
      <p:sp>
        <p:nvSpPr>
          <p:cNvPr id="2" name="Title 1"/>
          <p:cNvSpPr>
            <a:spLocks noGrp="1"/>
          </p:cNvSpPr>
          <p:nvPr>
            <p:ph type="title"/>
          </p:nvPr>
        </p:nvSpPr>
        <p:spPr>
          <a:xfrm>
            <a:off x="352426" y="228600"/>
            <a:ext cx="8562974" cy="1066800"/>
          </a:xfrm>
        </p:spPr>
        <p:txBody>
          <a:bodyPr/>
          <a:lstStyle/>
          <a:p>
            <a:pPr algn="ctr"/>
            <a:r>
              <a:rPr lang="en-US" b="1" dirty="0" smtClean="0">
                <a:latin typeface="Century"/>
                <a:cs typeface="Century"/>
              </a:rPr>
              <a:t>FAFSA</a:t>
            </a:r>
            <a:endParaRPr lang="en-US" b="1" dirty="0">
              <a:latin typeface="Century"/>
              <a:cs typeface="Century"/>
            </a:endParaRPr>
          </a:p>
        </p:txBody>
      </p:sp>
    </p:spTree>
  </p:cSld>
  <p:clrMapOvr>
    <a:masterClrMapping/>
  </p:clrMapOvr>
  <p:transition spd="slow" advTm="2666">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447800"/>
            <a:ext cx="8229600" cy="3810000"/>
          </a:xfrm>
        </p:spPr>
        <p:txBody>
          <a:bodyPr>
            <a:normAutofit lnSpcReduction="10000"/>
          </a:bodyPr>
          <a:lstStyle/>
          <a:p>
            <a:pPr>
              <a:buFont typeface="Arial"/>
              <a:buChar char="•"/>
            </a:pPr>
            <a:r>
              <a:rPr lang="en-US" sz="2800" b="0" dirty="0" smtClean="0">
                <a:latin typeface="Century"/>
                <a:cs typeface="Century"/>
              </a:rPr>
              <a:t>Check Shiloh High School Counseling Department page</a:t>
            </a:r>
          </a:p>
          <a:p>
            <a:pPr lvl="2">
              <a:buFont typeface="Arial"/>
              <a:buChar char="•"/>
            </a:pPr>
            <a:r>
              <a:rPr lang="en-US" sz="2600" dirty="0" smtClean="0">
                <a:latin typeface="Century"/>
                <a:cs typeface="Century"/>
              </a:rPr>
              <a:t>GATES Scholarship</a:t>
            </a:r>
          </a:p>
          <a:p>
            <a:pPr lvl="2">
              <a:buFont typeface="Arial"/>
              <a:buChar char="•"/>
            </a:pPr>
            <a:r>
              <a:rPr lang="en-US" sz="2600" b="0" dirty="0" err="1" smtClean="0">
                <a:latin typeface="Century"/>
                <a:cs typeface="Century"/>
              </a:rPr>
              <a:t>QuestBridge</a:t>
            </a:r>
            <a:endParaRPr lang="en-US" sz="2600" b="0" dirty="0" smtClean="0">
              <a:latin typeface="Century"/>
              <a:cs typeface="Century"/>
            </a:endParaRPr>
          </a:p>
          <a:p>
            <a:pPr>
              <a:buFont typeface="Arial"/>
              <a:buChar char="•"/>
            </a:pPr>
            <a:r>
              <a:rPr lang="en-US" sz="2800" b="0" dirty="0" smtClean="0">
                <a:latin typeface="Century"/>
                <a:cs typeface="Century"/>
              </a:rPr>
              <a:t>Websites such as fastweb.com and gafutures.org</a:t>
            </a:r>
          </a:p>
          <a:p>
            <a:pPr>
              <a:buFont typeface="Arial"/>
              <a:buChar char="•"/>
            </a:pPr>
            <a:r>
              <a:rPr lang="en-US" sz="2800" b="0" dirty="0" smtClean="0">
                <a:latin typeface="Century"/>
                <a:cs typeface="Century"/>
              </a:rPr>
              <a:t>Your local church, community center, parents’ jobs</a:t>
            </a:r>
          </a:p>
          <a:p>
            <a:endParaRPr lang="en-US" sz="1600" dirty="0" smtClean="0"/>
          </a:p>
          <a:p>
            <a:pPr marL="137160" indent="0">
              <a:buNone/>
            </a:pPr>
            <a:endParaRPr lang="en-US" sz="1800" dirty="0" smtClean="0"/>
          </a:p>
          <a:p>
            <a:pPr marL="137160" indent="0">
              <a:buNone/>
            </a:pPr>
            <a:endParaRPr lang="en-US" sz="1800" dirty="0"/>
          </a:p>
        </p:txBody>
      </p:sp>
      <p:sp>
        <p:nvSpPr>
          <p:cNvPr id="2" name="Title 1"/>
          <p:cNvSpPr>
            <a:spLocks noGrp="1"/>
          </p:cNvSpPr>
          <p:nvPr>
            <p:ph type="title"/>
          </p:nvPr>
        </p:nvSpPr>
        <p:spPr>
          <a:xfrm>
            <a:off x="457200" y="274638"/>
            <a:ext cx="8229600" cy="868362"/>
          </a:xfrm>
        </p:spPr>
        <p:txBody>
          <a:bodyPr/>
          <a:lstStyle/>
          <a:p>
            <a:pPr algn="ctr"/>
            <a:r>
              <a:rPr lang="en-US" dirty="0">
                <a:latin typeface="Century" panose="02040604050505020304" pitchFamily="18" charset="0"/>
              </a:rPr>
              <a:t>S</a:t>
            </a:r>
            <a:r>
              <a:rPr lang="en-US" dirty="0" smtClean="0">
                <a:latin typeface="Century" panose="02040604050505020304" pitchFamily="18" charset="0"/>
              </a:rPr>
              <a:t>cholarships</a:t>
            </a:r>
            <a:endParaRPr lang="en-US" dirty="0">
              <a:latin typeface="Century" panose="02040604050505020304" pitchFamily="18" charset="0"/>
            </a:endParaRPr>
          </a:p>
        </p:txBody>
      </p:sp>
    </p:spTree>
    <p:extLst>
      <p:ext uri="{BB962C8B-B14F-4D97-AF65-F5344CB8AC3E}">
        <p14:creationId xmlns:p14="http://schemas.microsoft.com/office/powerpoint/2010/main" val="3255436708"/>
      </p:ext>
    </p:extLst>
  </p:cSld>
  <p:clrMapOvr>
    <a:masterClrMapping/>
  </p:clrMapOvr>
  <p:transition spd="slow" advTm="2666">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838200" y="1219200"/>
            <a:ext cx="7391400" cy="4800600"/>
          </a:xfrm>
        </p:spPr>
        <p:txBody>
          <a:bodyPr>
            <a:normAutofit/>
          </a:bodyPr>
          <a:lstStyle/>
          <a:p>
            <a:pPr>
              <a:buFont typeface="Arial"/>
              <a:buChar char="•"/>
            </a:pPr>
            <a:r>
              <a:rPr lang="en-US" sz="2000" b="0" dirty="0"/>
              <a:t>Must graduate with a minimum of 3.0 core </a:t>
            </a:r>
            <a:r>
              <a:rPr lang="en-US" sz="2000" b="0" dirty="0" smtClean="0"/>
              <a:t>GPA. </a:t>
            </a:r>
          </a:p>
          <a:p>
            <a:pPr marL="0" indent="0"/>
            <a:r>
              <a:rPr lang="en-US" sz="2000" b="0" dirty="0"/>
              <a:t>	</a:t>
            </a:r>
            <a:r>
              <a:rPr lang="en-US" sz="2000" b="0" dirty="0" smtClean="0"/>
              <a:t>- HOPE GPA is different from your cumulative GPA that is 	on your GCPS transcript</a:t>
            </a:r>
            <a:endParaRPr lang="en-US" sz="2000" b="0" dirty="0"/>
          </a:p>
          <a:p>
            <a:pPr>
              <a:buFont typeface="Arial"/>
              <a:buChar char="•"/>
            </a:pPr>
            <a:r>
              <a:rPr lang="en-US" sz="2000" b="0" dirty="0"/>
              <a:t>HOPE GPA can be calculated on </a:t>
            </a:r>
            <a:r>
              <a:rPr lang="en-US" sz="2000" b="0" dirty="0" smtClean="0"/>
              <a:t>GA Futures</a:t>
            </a:r>
          </a:p>
          <a:p>
            <a:pPr marL="0" indent="0"/>
            <a:r>
              <a:rPr lang="en-US" sz="2000" b="0" dirty="0">
                <a:latin typeface="Century"/>
                <a:cs typeface="Century"/>
              </a:rPr>
              <a:t>	</a:t>
            </a:r>
            <a:r>
              <a:rPr lang="en-US" sz="2000" b="0" dirty="0" smtClean="0">
                <a:latin typeface="Century"/>
                <a:cs typeface="Century"/>
              </a:rPr>
              <a:t>- We </a:t>
            </a:r>
            <a:r>
              <a:rPr lang="en-US" sz="2000" b="0" dirty="0">
                <a:latin typeface="Century"/>
                <a:cs typeface="Century"/>
              </a:rPr>
              <a:t>must have your social security number on </a:t>
            </a:r>
            <a:r>
              <a:rPr lang="en-US" sz="2000" b="0" dirty="0" smtClean="0">
                <a:latin typeface="Century"/>
                <a:cs typeface="Century"/>
              </a:rPr>
              <a:t>file                     </a:t>
            </a:r>
            <a:r>
              <a:rPr lang="en-US" sz="2000" dirty="0" smtClean="0">
                <a:latin typeface="Century"/>
                <a:cs typeface="Century"/>
              </a:rPr>
              <a:t>    at </a:t>
            </a:r>
            <a:r>
              <a:rPr lang="en-US" sz="2000" b="0" dirty="0" smtClean="0">
                <a:latin typeface="Century"/>
                <a:cs typeface="Century"/>
              </a:rPr>
              <a:t>Shiloh High</a:t>
            </a:r>
          </a:p>
          <a:p>
            <a:pPr marL="0" indent="0"/>
            <a:r>
              <a:rPr lang="en-US" sz="2000" b="0" dirty="0" smtClean="0">
                <a:latin typeface="Century"/>
                <a:cs typeface="Century"/>
              </a:rPr>
              <a:t>	- If a copy </a:t>
            </a:r>
            <a:r>
              <a:rPr lang="en-US" sz="2000" b="0" dirty="0">
                <a:latin typeface="Century"/>
                <a:cs typeface="Century"/>
              </a:rPr>
              <a:t>is not on file with Shiloh High, you MUST </a:t>
            </a:r>
            <a:r>
              <a:rPr lang="en-US" sz="2000" b="0" dirty="0" smtClean="0">
                <a:latin typeface="Century"/>
                <a:cs typeface="Century"/>
              </a:rPr>
              <a:t>	bring </a:t>
            </a:r>
            <a:r>
              <a:rPr lang="en-US" sz="2000" b="0" dirty="0">
                <a:latin typeface="Century"/>
                <a:cs typeface="Century"/>
              </a:rPr>
              <a:t>a copy of your social security card to the </a:t>
            </a:r>
            <a:r>
              <a:rPr lang="en-US" sz="2000" b="0" dirty="0" smtClean="0">
                <a:latin typeface="Century"/>
                <a:cs typeface="Century"/>
              </a:rPr>
              <a:t>	counseling </a:t>
            </a:r>
            <a:r>
              <a:rPr lang="en-US" sz="2000" b="0" dirty="0">
                <a:latin typeface="Century"/>
                <a:cs typeface="Century"/>
              </a:rPr>
              <a:t>office by November </a:t>
            </a:r>
            <a:r>
              <a:rPr lang="en-US" sz="2000" b="0" dirty="0" smtClean="0">
                <a:latin typeface="Century"/>
                <a:cs typeface="Century"/>
              </a:rPr>
              <a:t>9, 2018</a:t>
            </a:r>
            <a:endParaRPr lang="en-US" sz="2000" dirty="0"/>
          </a:p>
          <a:p>
            <a:pPr>
              <a:buFont typeface="Arial"/>
              <a:buChar char="•"/>
            </a:pPr>
            <a:r>
              <a:rPr lang="en-US" sz="2000" b="0" dirty="0"/>
              <a:t>Award </a:t>
            </a:r>
            <a:r>
              <a:rPr lang="en-US" sz="2000" b="0" dirty="0" smtClean="0"/>
              <a:t>amounts vary </a:t>
            </a:r>
            <a:r>
              <a:rPr lang="en-US" sz="2000" b="0" dirty="0"/>
              <a:t>depending on the institution (visit GA </a:t>
            </a:r>
            <a:r>
              <a:rPr lang="en-US" sz="2000" b="0" dirty="0" smtClean="0"/>
              <a:t>Futures for </a:t>
            </a:r>
            <a:r>
              <a:rPr lang="en-US" sz="2000" b="0" dirty="0"/>
              <a:t>an award amount chart and additional info about the HOPE scholarship).</a:t>
            </a:r>
          </a:p>
          <a:p>
            <a:pPr>
              <a:buFont typeface="Arial"/>
              <a:buChar char="•"/>
            </a:pPr>
            <a:endParaRPr lang="en-US" sz="2000" b="0" dirty="0" smtClean="0">
              <a:latin typeface="Century"/>
              <a:cs typeface="Century"/>
            </a:endParaRPr>
          </a:p>
        </p:txBody>
      </p:sp>
      <p:sp>
        <p:nvSpPr>
          <p:cNvPr id="4" name="Slide Number Placeholder 3"/>
          <p:cNvSpPr>
            <a:spLocks noGrp="1"/>
          </p:cNvSpPr>
          <p:nvPr>
            <p:ph type="sldNum" sz="quarter" idx="15"/>
          </p:nvPr>
        </p:nvSpPr>
        <p:spPr/>
        <p:txBody>
          <a:bodyPr/>
          <a:lstStyle/>
          <a:p>
            <a:pPr>
              <a:defRPr/>
            </a:pPr>
            <a:fld id="{7DE1D7A3-E59F-4946-8B60-1F5006B40630}" type="slidenum">
              <a:rPr lang="en-US" smtClean="0"/>
              <a:pPr>
                <a:defRPr/>
              </a:pPr>
              <a:t>29</a:t>
            </a:fld>
            <a:endParaRPr lang="en-US"/>
          </a:p>
        </p:txBody>
      </p:sp>
      <p:sp>
        <p:nvSpPr>
          <p:cNvPr id="2" name="Title 1"/>
          <p:cNvSpPr>
            <a:spLocks noGrp="1"/>
          </p:cNvSpPr>
          <p:nvPr>
            <p:ph type="title"/>
          </p:nvPr>
        </p:nvSpPr>
        <p:spPr>
          <a:xfrm>
            <a:off x="838200" y="381000"/>
            <a:ext cx="7520940" cy="701040"/>
          </a:xfrm>
        </p:spPr>
        <p:txBody>
          <a:bodyPr>
            <a:normAutofit/>
          </a:bodyPr>
          <a:lstStyle/>
          <a:p>
            <a:pPr algn="ctr"/>
            <a:r>
              <a:rPr lang="en-US" dirty="0" smtClean="0">
                <a:latin typeface="Century"/>
                <a:cs typeface="Century"/>
              </a:rPr>
              <a:t>HOPE Scholarship</a:t>
            </a:r>
            <a:endParaRPr lang="en-US" dirty="0">
              <a:latin typeface="Century"/>
              <a:cs typeface="Century"/>
            </a:endParaRPr>
          </a:p>
        </p:txBody>
      </p:sp>
    </p:spTree>
  </p:cSld>
  <p:clrMapOvr>
    <a:masterClrMapping/>
  </p:clrMapOvr>
  <p:transition spd="slow" advTm="2666">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371600"/>
            <a:ext cx="8562974" cy="5257800"/>
          </a:xfrm>
        </p:spPr>
        <p:txBody>
          <a:bodyPr/>
          <a:lstStyle/>
          <a:p>
            <a:pPr marL="457200" indent="-457200">
              <a:buFont typeface="+mj-lt"/>
              <a:buAutoNum type="arabicPeriod"/>
            </a:pPr>
            <a:r>
              <a:rPr lang="en-US" sz="2800" dirty="0" smtClean="0"/>
              <a:t>Be aware of important faculty / staff who will assist you Senior Year.</a:t>
            </a:r>
          </a:p>
          <a:p>
            <a:pPr marL="457200" indent="-457200">
              <a:buFont typeface="+mj-lt"/>
              <a:buAutoNum type="arabicPeriod"/>
            </a:pPr>
            <a:r>
              <a:rPr lang="en-US" sz="2800" dirty="0" smtClean="0"/>
              <a:t>Review Senior Application Letters </a:t>
            </a:r>
          </a:p>
          <a:p>
            <a:pPr lvl="1" indent="0">
              <a:buNone/>
            </a:pPr>
            <a:r>
              <a:rPr lang="en-US" sz="2400" dirty="0"/>
              <a:t> </a:t>
            </a:r>
            <a:r>
              <a:rPr lang="en-US" sz="2400" dirty="0" smtClean="0"/>
              <a:t>     (Credit Evaluation Status)</a:t>
            </a:r>
          </a:p>
          <a:p>
            <a:pPr marL="457200" indent="-457200">
              <a:buFont typeface="+mj-lt"/>
              <a:buAutoNum type="arabicPeriod"/>
            </a:pPr>
            <a:r>
              <a:rPr lang="en-US" sz="2800" dirty="0" smtClean="0"/>
              <a:t>Identify steps to:</a:t>
            </a:r>
          </a:p>
          <a:p>
            <a:pPr marL="628650" lvl="1" indent="-457200"/>
            <a:r>
              <a:rPr lang="en-US" sz="2400" dirty="0" smtClean="0"/>
              <a:t>Apply to college </a:t>
            </a:r>
            <a:endParaRPr lang="en-US" sz="2400" dirty="0"/>
          </a:p>
          <a:p>
            <a:pPr marL="628650" lvl="1" indent="-457200"/>
            <a:r>
              <a:rPr lang="en-US" sz="2400" dirty="0" smtClean="0"/>
              <a:t>Apply for financial aid &amp; scholarships</a:t>
            </a:r>
          </a:p>
          <a:p>
            <a:pPr marL="628650" lvl="1" indent="-457200"/>
            <a:r>
              <a:rPr lang="en-US" sz="2400" dirty="0" smtClean="0"/>
              <a:t>Request Transcripts &amp; Recommendations</a:t>
            </a:r>
          </a:p>
          <a:p>
            <a:pPr marL="628650" lvl="1" indent="-457200"/>
            <a:r>
              <a:rPr lang="en-US" sz="2400" dirty="0" smtClean="0"/>
              <a:t>Request ACT/SAT Waivers</a:t>
            </a:r>
          </a:p>
          <a:p>
            <a:pPr marL="457200" indent="-457200">
              <a:buFont typeface="+mj-lt"/>
              <a:buAutoNum type="arabicPeriod"/>
            </a:pPr>
            <a:r>
              <a:rPr lang="en-US" sz="2800" dirty="0" smtClean="0"/>
              <a:t>Return Senior Letters Signed to Your Counselor</a:t>
            </a:r>
          </a:p>
          <a:p>
            <a:pPr marL="628650" lvl="1" indent="-457200">
              <a:buFont typeface="+mj-lt"/>
              <a:buAutoNum type="arabicPeriod"/>
            </a:pPr>
            <a:endParaRPr lang="en-US" sz="2200" dirty="0" smtClean="0"/>
          </a:p>
          <a:p>
            <a:pPr lvl="1" indent="0">
              <a:buNone/>
            </a:pPr>
            <a:endParaRPr lang="en-US" sz="2200" dirty="0" smtClean="0"/>
          </a:p>
          <a:p>
            <a:pPr marL="285750" indent="-285750">
              <a:buFont typeface="Arial" panose="020B0604020202020204" pitchFamily="34" charset="0"/>
              <a:buChar char="•"/>
            </a:pPr>
            <a:endParaRPr lang="en-US" dirty="0"/>
          </a:p>
        </p:txBody>
      </p:sp>
      <p:sp>
        <p:nvSpPr>
          <p:cNvPr id="3" name="Slide Number Placeholder 2"/>
          <p:cNvSpPr>
            <a:spLocks noGrp="1"/>
          </p:cNvSpPr>
          <p:nvPr>
            <p:ph type="sldNum" sz="quarter" idx="15"/>
          </p:nvPr>
        </p:nvSpPr>
        <p:spPr/>
        <p:txBody>
          <a:bodyPr/>
          <a:lstStyle/>
          <a:p>
            <a:pPr>
              <a:defRPr/>
            </a:pPr>
            <a:fld id="{7DE1D7A3-E59F-4946-8B60-1F5006B40630}" type="slidenum">
              <a:rPr lang="en-US" smtClean="0"/>
              <a:pPr>
                <a:defRPr/>
              </a:pPr>
              <a:t>3</a:t>
            </a:fld>
            <a:endParaRPr lang="en-US"/>
          </a:p>
        </p:txBody>
      </p:sp>
      <p:sp>
        <p:nvSpPr>
          <p:cNvPr id="4" name="Title 3"/>
          <p:cNvSpPr>
            <a:spLocks noGrp="1"/>
          </p:cNvSpPr>
          <p:nvPr>
            <p:ph type="title"/>
          </p:nvPr>
        </p:nvSpPr>
        <p:spPr/>
        <p:txBody>
          <a:bodyPr/>
          <a:lstStyle/>
          <a:p>
            <a:r>
              <a:rPr lang="en-US" dirty="0" smtClean="0"/>
              <a:t>Objectives</a:t>
            </a:r>
            <a:endParaRPr lang="en-US" dirty="0"/>
          </a:p>
        </p:txBody>
      </p:sp>
    </p:spTree>
    <p:extLst>
      <p:ext uri="{BB962C8B-B14F-4D97-AF65-F5344CB8AC3E}">
        <p14:creationId xmlns:p14="http://schemas.microsoft.com/office/powerpoint/2010/main" val="1006864311"/>
      </p:ext>
    </p:extLst>
  </p:cSld>
  <p:clrMapOvr>
    <a:masterClrMapping/>
  </p:clrMapOvr>
  <p:transition spd="slow" advTm="2666">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838200" y="1600200"/>
            <a:ext cx="7467600" cy="4191000"/>
          </a:xfrm>
        </p:spPr>
        <p:txBody>
          <a:bodyPr>
            <a:normAutofit/>
          </a:bodyPr>
          <a:lstStyle/>
          <a:p>
            <a:pPr>
              <a:buFont typeface="Arial"/>
              <a:buChar char="•"/>
            </a:pPr>
            <a:r>
              <a:rPr lang="en-US" sz="2400" b="0" dirty="0">
                <a:latin typeface="Century"/>
                <a:cs typeface="Century"/>
              </a:rPr>
              <a:t>3.7 core GPA</a:t>
            </a:r>
          </a:p>
          <a:p>
            <a:pPr>
              <a:buFont typeface="Arial"/>
              <a:buChar char="•"/>
            </a:pPr>
            <a:r>
              <a:rPr lang="en-US" sz="2400" b="0" dirty="0">
                <a:latin typeface="Century"/>
                <a:cs typeface="Century"/>
              </a:rPr>
              <a:t>Receive a minimum of 1200 combined critical reading and math on a single administration of the SAT or receive a composite score of 26 on a single administration of the ACT</a:t>
            </a:r>
          </a:p>
          <a:p>
            <a:pPr marL="0" indent="0"/>
            <a:endParaRPr lang="en-US" sz="2000" b="0" dirty="0" smtClean="0">
              <a:latin typeface="Century"/>
              <a:cs typeface="Century"/>
            </a:endParaRPr>
          </a:p>
        </p:txBody>
      </p:sp>
      <p:sp>
        <p:nvSpPr>
          <p:cNvPr id="4" name="Slide Number Placeholder 3"/>
          <p:cNvSpPr>
            <a:spLocks noGrp="1"/>
          </p:cNvSpPr>
          <p:nvPr>
            <p:ph type="sldNum" sz="quarter" idx="15"/>
          </p:nvPr>
        </p:nvSpPr>
        <p:spPr/>
        <p:txBody>
          <a:bodyPr/>
          <a:lstStyle/>
          <a:p>
            <a:pPr>
              <a:defRPr/>
            </a:pPr>
            <a:fld id="{7DE1D7A3-E59F-4946-8B60-1F5006B40630}" type="slidenum">
              <a:rPr lang="en-US" smtClean="0"/>
              <a:pPr>
                <a:defRPr/>
              </a:pPr>
              <a:t>30</a:t>
            </a:fld>
            <a:endParaRPr lang="en-US"/>
          </a:p>
        </p:txBody>
      </p:sp>
      <p:sp>
        <p:nvSpPr>
          <p:cNvPr id="2" name="Title 1"/>
          <p:cNvSpPr>
            <a:spLocks noGrp="1"/>
          </p:cNvSpPr>
          <p:nvPr>
            <p:ph type="title"/>
          </p:nvPr>
        </p:nvSpPr>
        <p:spPr>
          <a:xfrm>
            <a:off x="838200" y="381000"/>
            <a:ext cx="7520940" cy="701040"/>
          </a:xfrm>
        </p:spPr>
        <p:txBody>
          <a:bodyPr>
            <a:normAutofit/>
          </a:bodyPr>
          <a:lstStyle/>
          <a:p>
            <a:pPr algn="ctr"/>
            <a:r>
              <a:rPr lang="en-US" b="1" dirty="0" smtClean="0">
                <a:latin typeface="Century"/>
                <a:cs typeface="Century"/>
              </a:rPr>
              <a:t>Zell Miller Scholarship</a:t>
            </a:r>
            <a:endParaRPr lang="en-US" b="1" dirty="0">
              <a:latin typeface="Century"/>
              <a:cs typeface="Century"/>
            </a:endParaRPr>
          </a:p>
        </p:txBody>
      </p:sp>
    </p:spTree>
    <p:extLst>
      <p:ext uri="{BB962C8B-B14F-4D97-AF65-F5344CB8AC3E}">
        <p14:creationId xmlns:p14="http://schemas.microsoft.com/office/powerpoint/2010/main" val="685598189"/>
      </p:ext>
    </p:extLst>
  </p:cSld>
  <p:clrMapOvr>
    <a:masterClrMapping/>
  </p:clrMapOvr>
  <p:transition spd="slow" advTm="2666">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066800"/>
            <a:ext cx="8410574" cy="5334000"/>
          </a:xfrm>
        </p:spPr>
        <p:txBody>
          <a:bodyPr>
            <a:normAutofit/>
          </a:bodyPr>
          <a:lstStyle/>
          <a:p>
            <a:pPr marL="285750" indent="-285750">
              <a:buFont typeface="Arial" panose="020B0604020202020204" pitchFamily="34" charset="0"/>
              <a:buChar char="•"/>
            </a:pPr>
            <a:r>
              <a:rPr lang="en-US" dirty="0"/>
              <a:t>Be aware of application deadlines</a:t>
            </a:r>
          </a:p>
          <a:p>
            <a:pPr marL="285750" indent="-285750">
              <a:buFont typeface="Arial" panose="020B0604020202020204" pitchFamily="34" charset="0"/>
              <a:buChar char="•"/>
            </a:pPr>
            <a:r>
              <a:rPr lang="en-US" dirty="0"/>
              <a:t>Begin looking for scholarships </a:t>
            </a:r>
          </a:p>
          <a:p>
            <a:pPr marL="285750" indent="-285750">
              <a:buFont typeface="Arial" panose="020B0604020202020204" pitchFamily="34" charset="0"/>
              <a:buChar char="•"/>
            </a:pPr>
            <a:r>
              <a:rPr lang="en-US" dirty="0"/>
              <a:t>Apply to more than one school:</a:t>
            </a:r>
          </a:p>
          <a:p>
            <a:pPr marL="285750" indent="-285750">
              <a:buFont typeface="Arial" panose="020B0604020202020204" pitchFamily="34" charset="0"/>
              <a:buChar char="•"/>
            </a:pPr>
            <a:r>
              <a:rPr lang="en-US" dirty="0" smtClean="0"/>
              <a:t>Request </a:t>
            </a:r>
            <a:r>
              <a:rPr lang="en-US" dirty="0"/>
              <a:t>recommendations in advance on the counseling department website (recommendations will be completed in 10 business days</a:t>
            </a:r>
            <a:r>
              <a:rPr lang="en-US" dirty="0" smtClean="0"/>
              <a:t>).</a:t>
            </a:r>
          </a:p>
          <a:p>
            <a:pPr marL="285750" indent="-285750">
              <a:buFont typeface="Arial" panose="020B0604020202020204" pitchFamily="34" charset="0"/>
              <a:buChar char="•"/>
            </a:pPr>
            <a:r>
              <a:rPr lang="en-US" b="1" dirty="0">
                <a:solidFill>
                  <a:srgbClr val="FF0000"/>
                </a:solidFill>
              </a:rPr>
              <a:t>DO NOT </a:t>
            </a:r>
            <a:r>
              <a:rPr lang="en-US" dirty="0"/>
              <a:t>request an appointment if you need an SAT/ACT Waiver, application fee waiver, or transcript request</a:t>
            </a:r>
          </a:p>
          <a:p>
            <a:pPr marL="285750" indent="-285750">
              <a:buFont typeface="Arial" panose="020B0604020202020204" pitchFamily="34" charset="0"/>
              <a:buChar char="•"/>
            </a:pPr>
            <a:r>
              <a:rPr lang="en-US" b="1" dirty="0">
                <a:solidFill>
                  <a:srgbClr val="FF0000"/>
                </a:solidFill>
              </a:rPr>
              <a:t>DO NOT </a:t>
            </a:r>
            <a:r>
              <a:rPr lang="en-US" dirty="0"/>
              <a:t>pay to send transcripts to GA Colleges!!! Use GA </a:t>
            </a:r>
            <a:r>
              <a:rPr lang="en-US" dirty="0" smtClean="0"/>
              <a:t>Futures</a:t>
            </a:r>
            <a:endParaRPr lang="en-US" dirty="0"/>
          </a:p>
          <a:p>
            <a:pPr marL="285750" indent="-285750">
              <a:buFont typeface="Arial" panose="020B0604020202020204" pitchFamily="34" charset="0"/>
              <a:buChar char="•"/>
            </a:pPr>
            <a:r>
              <a:rPr lang="en-US" dirty="0"/>
              <a:t>Visit the Shiloh High School website for updates</a:t>
            </a:r>
          </a:p>
          <a:p>
            <a:pPr marL="285750" indent="-285750">
              <a:buFont typeface="Arial" panose="020B0604020202020204" pitchFamily="34" charset="0"/>
              <a:buChar char="•"/>
            </a:pPr>
            <a:r>
              <a:rPr lang="en-US" dirty="0"/>
              <a:t>Don’t forget to join the Shiloh High School PTSA!</a:t>
            </a:r>
          </a:p>
          <a:p>
            <a:pPr marL="285750" indent="-285750">
              <a:buFont typeface="Arial" panose="020B0604020202020204" pitchFamily="34" charset="0"/>
              <a:buChar char="•"/>
            </a:pPr>
            <a:r>
              <a:rPr lang="en-US" dirty="0"/>
              <a:t>Senior year is very important. Do not slack off in your classes or allow your grades to drop. If you need assistance in any of your classes, seek help from your teachers early and attend tutorial!</a:t>
            </a:r>
          </a:p>
          <a:p>
            <a:endParaRPr lang="en-US" dirty="0"/>
          </a:p>
        </p:txBody>
      </p:sp>
      <p:sp>
        <p:nvSpPr>
          <p:cNvPr id="3" name="Slide Number Placeholder 2"/>
          <p:cNvSpPr>
            <a:spLocks noGrp="1"/>
          </p:cNvSpPr>
          <p:nvPr>
            <p:ph type="sldNum" sz="quarter" idx="15"/>
          </p:nvPr>
        </p:nvSpPr>
        <p:spPr/>
        <p:txBody>
          <a:bodyPr/>
          <a:lstStyle/>
          <a:p>
            <a:pPr>
              <a:defRPr/>
            </a:pPr>
            <a:fld id="{7DE1D7A3-E59F-4946-8B60-1F5006B40630}" type="slidenum">
              <a:rPr lang="en-US" smtClean="0"/>
              <a:pPr>
                <a:defRPr/>
              </a:pPr>
              <a:t>31</a:t>
            </a:fld>
            <a:endParaRPr lang="en-US"/>
          </a:p>
        </p:txBody>
      </p:sp>
      <p:sp>
        <p:nvSpPr>
          <p:cNvPr id="4" name="Title 3"/>
          <p:cNvSpPr>
            <a:spLocks noGrp="1"/>
          </p:cNvSpPr>
          <p:nvPr>
            <p:ph type="title"/>
          </p:nvPr>
        </p:nvSpPr>
        <p:spPr>
          <a:xfrm>
            <a:off x="352426" y="228600"/>
            <a:ext cx="8410574" cy="838200"/>
          </a:xfrm>
        </p:spPr>
        <p:txBody>
          <a:bodyPr/>
          <a:lstStyle/>
          <a:p>
            <a:pPr algn="ctr"/>
            <a:r>
              <a:rPr lang="en-US" dirty="0">
                <a:latin typeface="Century" panose="02040604050505020304" pitchFamily="18" charset="0"/>
              </a:rPr>
              <a:t>Reminders</a:t>
            </a:r>
          </a:p>
        </p:txBody>
      </p:sp>
    </p:spTree>
    <p:extLst>
      <p:ext uri="{BB962C8B-B14F-4D97-AF65-F5344CB8AC3E}">
        <p14:creationId xmlns:p14="http://schemas.microsoft.com/office/powerpoint/2010/main" val="3220855077"/>
      </p:ext>
    </p:extLst>
  </p:cSld>
  <p:clrMapOvr>
    <a:masterClrMapping/>
  </p:clrMapOvr>
  <p:transition spd="slow" advTm="2666">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838200" y="1752600"/>
            <a:ext cx="7620000" cy="4648200"/>
          </a:xfrm>
        </p:spPr>
        <p:txBody>
          <a:bodyPr>
            <a:normAutofit/>
          </a:bodyPr>
          <a:lstStyle/>
          <a:p>
            <a:pPr marL="342900" indent="-342900">
              <a:buFont typeface="Arial" panose="020B0604020202020204" pitchFamily="34" charset="0"/>
              <a:buChar char="•"/>
            </a:pPr>
            <a:r>
              <a:rPr lang="en-US" dirty="0" smtClean="0">
                <a:latin typeface="Century" panose="02040604050505020304" pitchFamily="18" charset="0"/>
              </a:rPr>
              <a:t>Gates Scholarship</a:t>
            </a:r>
            <a:endParaRPr lang="en-US" dirty="0">
              <a:latin typeface="Century" panose="02040604050505020304" pitchFamily="18" charset="0"/>
            </a:endParaRPr>
          </a:p>
          <a:p>
            <a:pPr marL="514350" lvl="1" indent="-342900">
              <a:buFont typeface="Wingdings" panose="05000000000000000000" pitchFamily="2" charset="2"/>
              <a:buChar char="Ø"/>
            </a:pPr>
            <a:r>
              <a:rPr lang="en-US" sz="1800" dirty="0">
                <a:latin typeface="Century" panose="02040604050505020304" pitchFamily="18" charset="0"/>
              </a:rPr>
              <a:t>September </a:t>
            </a:r>
            <a:r>
              <a:rPr lang="en-US" sz="1800" dirty="0" smtClean="0">
                <a:latin typeface="Century" panose="02040604050505020304" pitchFamily="18" charset="0"/>
              </a:rPr>
              <a:t>18</a:t>
            </a:r>
            <a:r>
              <a:rPr lang="en-US" sz="1800" baseline="30000" dirty="0" smtClean="0">
                <a:latin typeface="Century" panose="02040604050505020304" pitchFamily="18" charset="0"/>
              </a:rPr>
              <a:t>th</a:t>
            </a:r>
            <a:endParaRPr lang="en-US" sz="1800" dirty="0" smtClean="0">
              <a:latin typeface="Century" panose="02040604050505020304" pitchFamily="18" charset="0"/>
            </a:endParaRPr>
          </a:p>
          <a:p>
            <a:pPr marL="342900" indent="-342900">
              <a:buFont typeface="Arial" panose="020B0604020202020204" pitchFamily="34" charset="0"/>
              <a:buChar char="•"/>
            </a:pPr>
            <a:r>
              <a:rPr lang="en-US" dirty="0" smtClean="0">
                <a:latin typeface="Century" panose="02040604050505020304" pitchFamily="18" charset="0"/>
              </a:rPr>
              <a:t>Quest Bridge</a:t>
            </a:r>
          </a:p>
          <a:p>
            <a:pPr marL="514350" lvl="1" indent="-342900">
              <a:buFont typeface="Wingdings" panose="05000000000000000000" pitchFamily="2" charset="2"/>
              <a:buChar char="Ø"/>
            </a:pPr>
            <a:r>
              <a:rPr lang="en-US" sz="1800" dirty="0" smtClean="0">
                <a:latin typeface="Century" panose="02040604050505020304" pitchFamily="18" charset="0"/>
              </a:rPr>
              <a:t>September 27</a:t>
            </a:r>
            <a:r>
              <a:rPr lang="en-US" sz="1800" baseline="30000" dirty="0" smtClean="0">
                <a:latin typeface="Century" panose="02040604050505020304" pitchFamily="18" charset="0"/>
              </a:rPr>
              <a:t>th</a:t>
            </a:r>
            <a:endParaRPr lang="en-US" dirty="0" smtClean="0">
              <a:latin typeface="Century" panose="02040604050505020304" pitchFamily="18" charset="0"/>
            </a:endParaRPr>
          </a:p>
          <a:p>
            <a:pPr marL="342900" indent="-342900">
              <a:buFont typeface="Arial" panose="020B0604020202020204" pitchFamily="34" charset="0"/>
              <a:buChar char="•"/>
            </a:pPr>
            <a:r>
              <a:rPr lang="en-US" dirty="0">
                <a:latin typeface="Century" panose="02040604050505020304" pitchFamily="18" charset="0"/>
              </a:rPr>
              <a:t>PROBE </a:t>
            </a:r>
            <a:r>
              <a:rPr lang="en-US" dirty="0" smtClean="0">
                <a:latin typeface="Century" panose="02040604050505020304" pitchFamily="18" charset="0"/>
              </a:rPr>
              <a:t>Fairs</a:t>
            </a:r>
          </a:p>
          <a:p>
            <a:pPr marL="514350" lvl="1" indent="-342900">
              <a:buFont typeface="Wingdings" panose="05000000000000000000" pitchFamily="2" charset="2"/>
              <a:buChar char="Ø"/>
            </a:pPr>
            <a:r>
              <a:rPr lang="en-US" dirty="0">
                <a:latin typeface="Century" panose="02040604050505020304" pitchFamily="18" charset="0"/>
              </a:rPr>
              <a:t>Gwinnett South – October 2</a:t>
            </a:r>
            <a:r>
              <a:rPr lang="en-US" baseline="30000" dirty="0">
                <a:latin typeface="Century" panose="02040604050505020304" pitchFamily="18" charset="0"/>
              </a:rPr>
              <a:t>nd</a:t>
            </a:r>
            <a:r>
              <a:rPr lang="en-US" dirty="0">
                <a:latin typeface="Century" panose="02040604050505020304" pitchFamily="18" charset="0"/>
              </a:rPr>
              <a:t> at Shiloh </a:t>
            </a:r>
            <a:r>
              <a:rPr lang="en-US" dirty="0" smtClean="0">
                <a:latin typeface="Century" panose="02040604050505020304" pitchFamily="18" charset="0"/>
              </a:rPr>
              <a:t>HS</a:t>
            </a:r>
          </a:p>
          <a:p>
            <a:pPr marL="342900" indent="-342900">
              <a:buFont typeface="Arial" panose="020B0604020202020204" pitchFamily="34" charset="0"/>
              <a:buChar char="•"/>
            </a:pPr>
            <a:r>
              <a:rPr lang="en-US" dirty="0" smtClean="0">
                <a:latin typeface="Century" panose="02040604050505020304" pitchFamily="18" charset="0"/>
              </a:rPr>
              <a:t>UGA Early Action</a:t>
            </a:r>
          </a:p>
          <a:p>
            <a:pPr marL="514350" lvl="1" indent="-342900">
              <a:buFont typeface="Wingdings" panose="05000000000000000000" pitchFamily="2" charset="2"/>
              <a:buChar char="Ø"/>
            </a:pPr>
            <a:r>
              <a:rPr lang="en-US" sz="1800" dirty="0" smtClean="0">
                <a:latin typeface="Century" panose="02040604050505020304" pitchFamily="18" charset="0"/>
              </a:rPr>
              <a:t>October 15th</a:t>
            </a:r>
          </a:p>
          <a:p>
            <a:pPr marL="342900" indent="-342900">
              <a:buFont typeface="Arial" panose="020B0604020202020204" pitchFamily="34" charset="0"/>
              <a:buChar char="•"/>
            </a:pPr>
            <a:r>
              <a:rPr lang="en-US" dirty="0" smtClean="0">
                <a:latin typeface="Century" panose="02040604050505020304" pitchFamily="18" charset="0"/>
              </a:rPr>
              <a:t>College Week</a:t>
            </a:r>
          </a:p>
          <a:p>
            <a:pPr marL="514350" lvl="1" indent="-342900">
              <a:buFont typeface="Wingdings" panose="05000000000000000000" pitchFamily="2" charset="2"/>
              <a:buChar char="Ø"/>
            </a:pPr>
            <a:r>
              <a:rPr lang="en-US" sz="1800" dirty="0" smtClean="0">
                <a:latin typeface="Century" panose="02040604050505020304" pitchFamily="18" charset="0"/>
              </a:rPr>
              <a:t>November 12</a:t>
            </a:r>
            <a:r>
              <a:rPr lang="en-US" sz="1800" baseline="30000" dirty="0" smtClean="0">
                <a:latin typeface="Century" panose="02040604050505020304" pitchFamily="18" charset="0"/>
              </a:rPr>
              <a:t>th</a:t>
            </a:r>
            <a:r>
              <a:rPr lang="en-US" sz="1800" dirty="0" smtClean="0">
                <a:latin typeface="Century" panose="02040604050505020304" pitchFamily="18" charset="0"/>
              </a:rPr>
              <a:t> - 16</a:t>
            </a:r>
            <a:r>
              <a:rPr lang="en-US" sz="1800" baseline="30000" dirty="0" smtClean="0">
                <a:latin typeface="Century" panose="02040604050505020304" pitchFamily="18" charset="0"/>
              </a:rPr>
              <a:t>th</a:t>
            </a:r>
            <a:r>
              <a:rPr lang="en-US" sz="1800" dirty="0" smtClean="0">
                <a:latin typeface="Century" panose="02040604050505020304" pitchFamily="18" charset="0"/>
              </a:rPr>
              <a:t> </a:t>
            </a:r>
          </a:p>
          <a:p>
            <a:pPr lvl="1" indent="0">
              <a:buNone/>
            </a:pPr>
            <a:endParaRPr lang="en-US" dirty="0" smtClean="0">
              <a:latin typeface="Century" panose="02040604050505020304" pitchFamily="18" charset="0"/>
            </a:endParaRPr>
          </a:p>
          <a:p>
            <a:endParaRPr lang="en-US" sz="2000" baseline="30000" dirty="0">
              <a:latin typeface="Century" panose="02040604050505020304" pitchFamily="18" charset="0"/>
            </a:endParaRPr>
          </a:p>
          <a:p>
            <a:pPr marL="0" indent="0"/>
            <a:endParaRPr lang="en-US" dirty="0" smtClean="0">
              <a:latin typeface="Century"/>
              <a:cs typeface="Century"/>
            </a:endParaRPr>
          </a:p>
          <a:p>
            <a:pPr marL="0" indent="0"/>
            <a:endParaRPr lang="en-US" baseline="30000" dirty="0" smtClean="0">
              <a:latin typeface="Century"/>
              <a:cs typeface="Century"/>
            </a:endParaRPr>
          </a:p>
          <a:p>
            <a:endParaRPr lang="en-US" dirty="0"/>
          </a:p>
        </p:txBody>
      </p:sp>
      <p:sp>
        <p:nvSpPr>
          <p:cNvPr id="4" name="Slide Number Placeholder 3"/>
          <p:cNvSpPr>
            <a:spLocks noGrp="1"/>
          </p:cNvSpPr>
          <p:nvPr>
            <p:ph type="sldNum" sz="quarter" idx="15"/>
          </p:nvPr>
        </p:nvSpPr>
        <p:spPr/>
        <p:txBody>
          <a:bodyPr/>
          <a:lstStyle/>
          <a:p>
            <a:pPr>
              <a:defRPr/>
            </a:pPr>
            <a:fld id="{7DE1D7A3-E59F-4946-8B60-1F5006B40630}" type="slidenum">
              <a:rPr lang="en-US" smtClean="0"/>
              <a:pPr>
                <a:defRPr/>
              </a:pPr>
              <a:t>32</a:t>
            </a:fld>
            <a:endParaRPr lang="en-US"/>
          </a:p>
        </p:txBody>
      </p:sp>
      <p:sp>
        <p:nvSpPr>
          <p:cNvPr id="2" name="Title 1"/>
          <p:cNvSpPr>
            <a:spLocks noGrp="1"/>
          </p:cNvSpPr>
          <p:nvPr>
            <p:ph type="title"/>
          </p:nvPr>
        </p:nvSpPr>
        <p:spPr>
          <a:xfrm>
            <a:off x="352426" y="228600"/>
            <a:ext cx="8562974" cy="1066800"/>
          </a:xfrm>
        </p:spPr>
        <p:txBody>
          <a:bodyPr>
            <a:normAutofit/>
          </a:bodyPr>
          <a:lstStyle/>
          <a:p>
            <a:pPr algn="ctr"/>
            <a:r>
              <a:rPr lang="en-US" dirty="0" smtClean="0">
                <a:latin typeface="Century"/>
                <a:cs typeface="Century"/>
              </a:rPr>
              <a:t>Important Dates to Remember</a:t>
            </a:r>
            <a:endParaRPr lang="en-US" dirty="0">
              <a:latin typeface="Century"/>
              <a:cs typeface="Century"/>
            </a:endParaRPr>
          </a:p>
        </p:txBody>
      </p:sp>
    </p:spTree>
  </p:cSld>
  <p:clrMapOvr>
    <a:masterClrMapping/>
  </p:clrMapOvr>
  <p:transition spd="slow" advTm="2666">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pPr>
              <a:defRPr/>
            </a:pPr>
            <a:fld id="{7DE1D7A3-E59F-4946-8B60-1F5006B40630}" type="slidenum">
              <a:rPr lang="en-US" smtClean="0"/>
              <a:pPr>
                <a:defRPr/>
              </a:pPr>
              <a:t>33</a:t>
            </a:fld>
            <a:endParaRPr lang="en-US"/>
          </a:p>
        </p:txBody>
      </p:sp>
      <p:sp>
        <p:nvSpPr>
          <p:cNvPr id="2" name="Title 1"/>
          <p:cNvSpPr>
            <a:spLocks noGrp="1"/>
          </p:cNvSpPr>
          <p:nvPr>
            <p:ph type="title"/>
          </p:nvPr>
        </p:nvSpPr>
        <p:spPr>
          <a:xfrm>
            <a:off x="352426" y="228600"/>
            <a:ext cx="8410574" cy="1066800"/>
          </a:xfrm>
        </p:spPr>
        <p:txBody>
          <a:bodyPr/>
          <a:lstStyle/>
          <a:p>
            <a:pPr algn="ctr"/>
            <a:r>
              <a:rPr lang="en-US" b="1" dirty="0" smtClean="0">
                <a:latin typeface="Century"/>
                <a:cs typeface="Century"/>
              </a:rPr>
              <a:t>QUESTIONS</a:t>
            </a:r>
            <a:endParaRPr lang="en-US" b="1" dirty="0">
              <a:latin typeface="Century"/>
              <a:cs typeface="Century"/>
            </a:endParaRPr>
          </a:p>
        </p:txBody>
      </p:sp>
      <p:pic>
        <p:nvPicPr>
          <p:cNvPr id="3" name="Picture 2"/>
          <p:cNvPicPr>
            <a:picLocks noChangeAspect="1"/>
          </p:cNvPicPr>
          <p:nvPr/>
        </p:nvPicPr>
        <p:blipFill>
          <a:blip r:embed="rId2"/>
          <a:stretch>
            <a:fillRect/>
          </a:stretch>
        </p:blipFill>
        <p:spPr>
          <a:xfrm>
            <a:off x="2209800" y="1981200"/>
            <a:ext cx="3121256" cy="2907889"/>
          </a:xfrm>
          <a:prstGeom prst="rect">
            <a:avLst/>
          </a:prstGeom>
        </p:spPr>
      </p:pic>
      <p:pic>
        <p:nvPicPr>
          <p:cNvPr id="6" name="Picture 5"/>
          <p:cNvPicPr>
            <a:picLocks noChangeAspect="1"/>
          </p:cNvPicPr>
          <p:nvPr/>
        </p:nvPicPr>
        <p:blipFill>
          <a:blip r:embed="rId3"/>
          <a:stretch>
            <a:fillRect/>
          </a:stretch>
        </p:blipFill>
        <p:spPr>
          <a:xfrm>
            <a:off x="4114800" y="2667000"/>
            <a:ext cx="3121256" cy="2779869"/>
          </a:xfrm>
          <a:prstGeom prst="rect">
            <a:avLst/>
          </a:prstGeom>
        </p:spPr>
      </p:pic>
    </p:spTree>
  </p:cSld>
  <p:clrMapOvr>
    <a:masterClrMapping/>
  </p:clrMapOvr>
  <p:transition spd="slow" advTm="2666">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defRPr/>
            </a:pPr>
            <a:fld id="{7DE1D7A3-E59F-4946-8B60-1F5006B40630}" type="slidenum">
              <a:rPr lang="en-US" smtClean="0"/>
              <a:pPr>
                <a:defRPr/>
              </a:pPr>
              <a:t>34</a:t>
            </a:fld>
            <a:endParaRPr lang="en-US"/>
          </a:p>
        </p:txBody>
      </p:sp>
      <p:sp>
        <p:nvSpPr>
          <p:cNvPr id="6" name="Rectangle 4"/>
          <p:cNvSpPr>
            <a:spLocks noGrp="1" noChangeArrowheads="1"/>
          </p:cNvSpPr>
          <p:nvPr>
            <p:ph type="title"/>
          </p:nvPr>
        </p:nvSpPr>
        <p:spPr>
          <a:xfrm>
            <a:off x="352426" y="457200"/>
            <a:ext cx="8486774" cy="2438399"/>
          </a:xfrm>
        </p:spPr>
        <p:txBody>
          <a:bodyPr>
            <a:normAutofit/>
          </a:bodyPr>
          <a:lstStyle/>
          <a:p>
            <a:pPr algn="ctr" eaLnBrk="1" hangingPunct="1"/>
            <a:r>
              <a:rPr lang="en-US" sz="7200" dirty="0" smtClean="0">
                <a:latin typeface="Century" panose="02040604050505020304" pitchFamily="18" charset="0"/>
              </a:rPr>
              <a:t>Congratulations</a:t>
            </a:r>
            <a:br>
              <a:rPr lang="en-US" sz="7200" dirty="0" smtClean="0">
                <a:latin typeface="Century" panose="02040604050505020304" pitchFamily="18" charset="0"/>
              </a:rPr>
            </a:br>
            <a:r>
              <a:rPr lang="en-US" sz="7200" dirty="0" smtClean="0">
                <a:latin typeface="Century" panose="02040604050505020304" pitchFamily="18" charset="0"/>
              </a:rPr>
              <a:t> Class of 2019</a:t>
            </a:r>
          </a:p>
        </p:txBody>
      </p:sp>
      <p:pic>
        <p:nvPicPr>
          <p:cNvPr id="7" name="Picture 5" descr="C:\Users\Brittany Aarestad\AppData\Local\Microsoft\Windows\Temporary Internet Files\Content.IE5\0OSMDHX7\MC900290680[1].wmf"/>
          <p:cNvPicPr>
            <a:picLocks noChangeAspect="1" noChangeArrowheads="1"/>
          </p:cNvPicPr>
          <p:nvPr/>
        </p:nvPicPr>
        <p:blipFill>
          <a:blip r:embed="rId2" cstate="print"/>
          <a:srcRect/>
          <a:stretch>
            <a:fillRect/>
          </a:stretch>
        </p:blipFill>
        <p:spPr bwMode="auto">
          <a:xfrm>
            <a:off x="2667000" y="3352800"/>
            <a:ext cx="4724400" cy="3113809"/>
          </a:xfrm>
          <a:prstGeom prst="rect">
            <a:avLst/>
          </a:prstGeom>
          <a:noFill/>
        </p:spPr>
      </p:pic>
    </p:spTree>
    <p:extLst>
      <p:ext uri="{BB962C8B-B14F-4D97-AF65-F5344CB8AC3E}">
        <p14:creationId xmlns:p14="http://schemas.microsoft.com/office/powerpoint/2010/main" val="1569295719"/>
      </p:ext>
    </p:extLst>
  </p:cSld>
  <p:clrMapOvr>
    <a:masterClrMapping/>
  </p:clrMapOvr>
  <p:transition spd="slow" advTm="2666">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715374" cy="5242560"/>
          </a:xfrm>
        </p:spPr>
        <p:txBody>
          <a:bodyPr>
            <a:normAutofit lnSpcReduction="10000"/>
          </a:bodyPr>
          <a:lstStyle/>
          <a:p>
            <a:pPr marL="285750" indent="-285750">
              <a:buFont typeface="Arial" panose="020B0604020202020204" pitchFamily="34" charset="0"/>
              <a:buChar char="•"/>
            </a:pPr>
            <a:r>
              <a:rPr lang="en-US" sz="2800" dirty="0" smtClean="0"/>
              <a:t>Who are your Senior Sponsors?</a:t>
            </a:r>
          </a:p>
          <a:p>
            <a:pPr marL="285750" indent="-285750">
              <a:buFont typeface="Arial" panose="020B0604020202020204" pitchFamily="34" charset="0"/>
              <a:buChar char="•"/>
            </a:pPr>
            <a:r>
              <a:rPr lang="en-US" sz="2800" dirty="0" smtClean="0"/>
              <a:t>How many credits do you need for graduation?</a:t>
            </a:r>
          </a:p>
          <a:p>
            <a:pPr marL="285750" indent="-285750">
              <a:buFont typeface="Arial" panose="020B0604020202020204" pitchFamily="34" charset="0"/>
              <a:buChar char="•"/>
            </a:pPr>
            <a:r>
              <a:rPr lang="en-US" sz="2800" dirty="0" smtClean="0"/>
              <a:t>Which tests are required for college admission?</a:t>
            </a:r>
          </a:p>
          <a:p>
            <a:pPr marL="285750" indent="-285750">
              <a:buFont typeface="Arial" panose="020B0604020202020204" pitchFamily="34" charset="0"/>
              <a:buChar char="•"/>
            </a:pPr>
            <a:r>
              <a:rPr lang="en-US" sz="2800" dirty="0" smtClean="0"/>
              <a:t>What form must be filled out to receive financial aid?</a:t>
            </a:r>
          </a:p>
          <a:p>
            <a:pPr marL="630238" lvl="2" indent="-285750"/>
            <a:r>
              <a:rPr lang="en-US" sz="2600" dirty="0" smtClean="0"/>
              <a:t>When?</a:t>
            </a:r>
          </a:p>
          <a:p>
            <a:pPr marL="285750" indent="-285750">
              <a:buFont typeface="Arial" panose="020B0604020202020204" pitchFamily="34" charset="0"/>
              <a:buChar char="•"/>
            </a:pPr>
            <a:r>
              <a:rPr lang="en-US" sz="2800" dirty="0" smtClean="0"/>
              <a:t>Where can you find scholarship information?</a:t>
            </a:r>
          </a:p>
          <a:p>
            <a:pPr marL="285750" indent="-285750">
              <a:buFont typeface="Arial" panose="020B0604020202020204" pitchFamily="34" charset="0"/>
              <a:buChar char="•"/>
            </a:pPr>
            <a:r>
              <a:rPr lang="en-US" sz="2800" dirty="0" smtClean="0"/>
              <a:t>How do you request SAT/ACT waivers?</a:t>
            </a:r>
          </a:p>
          <a:p>
            <a:pPr marL="285750" indent="-285750">
              <a:buFont typeface="Arial" panose="020B0604020202020204" pitchFamily="34" charset="0"/>
              <a:buChar char="•"/>
            </a:pPr>
            <a:r>
              <a:rPr lang="en-US" sz="2800" dirty="0" smtClean="0"/>
              <a:t>How can you request transcripts?</a:t>
            </a:r>
          </a:p>
          <a:p>
            <a:pPr marL="630238" lvl="2" indent="-285750"/>
            <a:r>
              <a:rPr lang="en-US" sz="2600" dirty="0" smtClean="0"/>
              <a:t>Georgia?</a:t>
            </a:r>
          </a:p>
          <a:p>
            <a:pPr marL="630238" lvl="2" indent="-285750"/>
            <a:r>
              <a:rPr lang="en-US" sz="2600" dirty="0" smtClean="0"/>
              <a:t>Out of State?</a:t>
            </a:r>
          </a:p>
          <a:p>
            <a:pPr marL="285750" indent="-285750">
              <a:buFont typeface="Arial" panose="020B0604020202020204" pitchFamily="34" charset="0"/>
              <a:buChar char="•"/>
            </a:pPr>
            <a:endParaRPr lang="en-US" dirty="0" smtClean="0"/>
          </a:p>
          <a:p>
            <a:endParaRPr lang="en-US" dirty="0"/>
          </a:p>
        </p:txBody>
      </p:sp>
      <p:sp>
        <p:nvSpPr>
          <p:cNvPr id="3" name="Slide Number Placeholder 2"/>
          <p:cNvSpPr>
            <a:spLocks noGrp="1"/>
          </p:cNvSpPr>
          <p:nvPr>
            <p:ph type="sldNum" sz="quarter" idx="15"/>
          </p:nvPr>
        </p:nvSpPr>
        <p:spPr/>
        <p:txBody>
          <a:bodyPr/>
          <a:lstStyle/>
          <a:p>
            <a:pPr>
              <a:defRPr/>
            </a:pPr>
            <a:fld id="{7DE1D7A3-E59F-4946-8B60-1F5006B40630}" type="slidenum">
              <a:rPr lang="en-US" smtClean="0"/>
              <a:pPr>
                <a:defRPr/>
              </a:pPr>
              <a:t>4</a:t>
            </a:fld>
            <a:endParaRPr lang="en-US"/>
          </a:p>
        </p:txBody>
      </p:sp>
      <p:sp>
        <p:nvSpPr>
          <p:cNvPr id="4" name="Title 3"/>
          <p:cNvSpPr>
            <a:spLocks noGrp="1"/>
          </p:cNvSpPr>
          <p:nvPr>
            <p:ph type="title"/>
          </p:nvPr>
        </p:nvSpPr>
        <p:spPr>
          <a:xfrm>
            <a:off x="352426" y="228600"/>
            <a:ext cx="8639174" cy="1066800"/>
          </a:xfrm>
        </p:spPr>
        <p:txBody>
          <a:bodyPr/>
          <a:lstStyle/>
          <a:p>
            <a:pPr algn="ctr"/>
            <a:r>
              <a:rPr lang="en-US" dirty="0" err="1" smtClean="0"/>
              <a:t>PreTest</a:t>
            </a:r>
            <a:endParaRPr lang="en-US" dirty="0"/>
          </a:p>
        </p:txBody>
      </p:sp>
    </p:spTree>
    <p:extLst>
      <p:ext uri="{BB962C8B-B14F-4D97-AF65-F5344CB8AC3E}">
        <p14:creationId xmlns:p14="http://schemas.microsoft.com/office/powerpoint/2010/main" val="3635692203"/>
      </p:ext>
    </p:extLst>
  </p:cSld>
  <p:clrMapOvr>
    <a:masterClrMapping/>
  </p:clrMapOvr>
  <p:transition spd="slow" advTm="2666">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52426" y="1463040"/>
            <a:ext cx="8486774" cy="4724400"/>
          </a:xfrm>
        </p:spPr>
        <p:txBody>
          <a:bodyPr/>
          <a:lstStyle/>
          <a:p>
            <a:pPr marL="0" indent="0" algn="ctr"/>
            <a:endParaRPr lang="en-US" b="0" dirty="0" smtClean="0">
              <a:latin typeface="Century" panose="02040604050505020304" pitchFamily="18" charset="0"/>
            </a:endParaRPr>
          </a:p>
          <a:p>
            <a:pPr marL="0" indent="0" algn="ctr"/>
            <a:endParaRPr lang="en-US" b="0" dirty="0">
              <a:latin typeface="Century" panose="02040604050505020304" pitchFamily="18" charset="0"/>
            </a:endParaRPr>
          </a:p>
          <a:p>
            <a:pPr marL="0" indent="0" algn="ctr"/>
            <a:r>
              <a:rPr lang="en-US" sz="4000" b="0" u="sng" dirty="0" smtClean="0">
                <a:latin typeface="Century" panose="02040604050505020304" pitchFamily="18" charset="0"/>
              </a:rPr>
              <a:t>Senior Sponsors:</a:t>
            </a:r>
          </a:p>
          <a:p>
            <a:pPr marL="0" indent="0" algn="ctr"/>
            <a:r>
              <a:rPr lang="en-US" sz="4000" b="0" smtClean="0">
                <a:latin typeface="Century" panose="02040604050505020304" pitchFamily="18" charset="0"/>
              </a:rPr>
              <a:t>D</a:t>
            </a:r>
            <a:r>
              <a:rPr lang="en-US" sz="4000" b="0" dirty="0" smtClean="0">
                <a:latin typeface="Century" panose="02040604050505020304" pitchFamily="18" charset="0"/>
              </a:rPr>
              <a:t>. Goodwin  </a:t>
            </a:r>
          </a:p>
          <a:p>
            <a:pPr marL="0" indent="0" algn="ctr"/>
            <a:r>
              <a:rPr lang="en-US" sz="4000" dirty="0" err="1" smtClean="0">
                <a:latin typeface="Century" panose="02040604050505020304" pitchFamily="18" charset="0"/>
              </a:rPr>
              <a:t>H.</a:t>
            </a:r>
            <a:r>
              <a:rPr lang="en-US" sz="4000" b="0" dirty="0" err="1" smtClean="0">
                <a:latin typeface="Century" panose="02040604050505020304" pitchFamily="18" charset="0"/>
              </a:rPr>
              <a:t>Walsh</a:t>
            </a:r>
            <a:endParaRPr lang="en-US" sz="4000" b="0" dirty="0">
              <a:latin typeface="Century" panose="02040604050505020304" pitchFamily="18" charset="0"/>
            </a:endParaRPr>
          </a:p>
        </p:txBody>
      </p:sp>
      <p:sp>
        <p:nvSpPr>
          <p:cNvPr id="4" name="Slide Number Placeholder 3"/>
          <p:cNvSpPr>
            <a:spLocks noGrp="1"/>
          </p:cNvSpPr>
          <p:nvPr>
            <p:ph type="sldNum" sz="quarter" idx="15"/>
          </p:nvPr>
        </p:nvSpPr>
        <p:spPr/>
        <p:txBody>
          <a:bodyPr/>
          <a:lstStyle/>
          <a:p>
            <a:pPr>
              <a:defRPr/>
            </a:pPr>
            <a:fld id="{7DE1D7A3-E59F-4946-8B60-1F5006B40630}" type="slidenum">
              <a:rPr lang="en-US" smtClean="0"/>
              <a:pPr>
                <a:defRPr/>
              </a:pPr>
              <a:t>5</a:t>
            </a:fld>
            <a:endParaRPr lang="en-US"/>
          </a:p>
        </p:txBody>
      </p:sp>
      <p:sp>
        <p:nvSpPr>
          <p:cNvPr id="2" name="Title 1"/>
          <p:cNvSpPr>
            <a:spLocks noGrp="1"/>
          </p:cNvSpPr>
          <p:nvPr>
            <p:ph type="title"/>
          </p:nvPr>
        </p:nvSpPr>
        <p:spPr>
          <a:xfrm>
            <a:off x="352426" y="228600"/>
            <a:ext cx="8486774" cy="1066800"/>
          </a:xfrm>
        </p:spPr>
        <p:txBody>
          <a:bodyPr/>
          <a:lstStyle/>
          <a:p>
            <a:pPr algn="ctr"/>
            <a:r>
              <a:rPr lang="en-US" dirty="0" smtClean="0">
                <a:latin typeface="Century" panose="02040604050505020304" pitchFamily="18" charset="0"/>
              </a:rPr>
              <a:t>SENIOR SPONSORS</a:t>
            </a:r>
            <a:endParaRPr lang="en-US" dirty="0">
              <a:latin typeface="Century" panose="02040604050505020304" pitchFamily="18" charset="0"/>
            </a:endParaRPr>
          </a:p>
        </p:txBody>
      </p:sp>
    </p:spTree>
    <p:extLst>
      <p:ext uri="{BB962C8B-B14F-4D97-AF65-F5344CB8AC3E}">
        <p14:creationId xmlns:p14="http://schemas.microsoft.com/office/powerpoint/2010/main" val="2782586307"/>
      </p:ext>
    </p:extLst>
  </p:cSld>
  <p:clrMapOvr>
    <a:masterClrMapping/>
  </p:clrMapOvr>
  <p:transition spd="slow" advTm="2666">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5791201"/>
            <a:ext cx="8839200" cy="923330"/>
          </a:xfrm>
          <a:prstGeom prst="rect">
            <a:avLst/>
          </a:prstGeom>
          <a:noFill/>
        </p:spPr>
        <p:txBody>
          <a:bodyPr wrap="square" rtlCol="0">
            <a:spAutoFit/>
          </a:bodyPr>
          <a:lstStyle/>
          <a:p>
            <a:pPr marL="171450" indent="-171450">
              <a:buFont typeface="Arial" charset="0"/>
              <a:buChar char="•"/>
            </a:pPr>
            <a:r>
              <a:rPr lang="en-US" sz="1800" dirty="0" smtClean="0"/>
              <a:t>Two years of the same foreign language are required for  admissions into University System of Georgia colleges and universities</a:t>
            </a:r>
          </a:p>
          <a:p>
            <a:pPr marL="171450" indent="-171450">
              <a:buFont typeface="Arial" charset="0"/>
              <a:buChar char="•"/>
            </a:pPr>
            <a:r>
              <a:rPr lang="en-US" sz="1800" dirty="0" smtClean="0"/>
              <a:t>Three years of JROTC can be used to fulfill P.E./Health Requirement</a:t>
            </a:r>
            <a:endParaRPr lang="en-US" sz="1800" dirty="0"/>
          </a:p>
        </p:txBody>
      </p:sp>
      <p:graphicFrame>
        <p:nvGraphicFramePr>
          <p:cNvPr id="8" name="Group 39"/>
          <p:cNvGraphicFramePr>
            <a:graphicFrameLocks noGrp="1"/>
          </p:cNvGraphicFramePr>
          <p:nvPr>
            <p:ph type="pic" idx="1"/>
            <p:extLst>
              <p:ext uri="{D42A27DB-BD31-4B8C-83A1-F6EECF244321}">
                <p14:modId xmlns:p14="http://schemas.microsoft.com/office/powerpoint/2010/main" val="2841782022"/>
              </p:ext>
            </p:extLst>
          </p:nvPr>
        </p:nvGraphicFramePr>
        <p:xfrm>
          <a:off x="767442" y="1454816"/>
          <a:ext cx="7690758" cy="4031582"/>
        </p:xfrm>
        <a:graphic>
          <a:graphicData uri="http://schemas.openxmlformats.org/drawingml/2006/table">
            <a:tbl>
              <a:tblPr/>
              <a:tblGrid>
                <a:gridCol w="5340803">
                  <a:extLst>
                    <a:ext uri="{9D8B030D-6E8A-4147-A177-3AD203B41FA5}">
                      <a16:colId xmlns:a16="http://schemas.microsoft.com/office/drawing/2014/main" val="20000"/>
                    </a:ext>
                  </a:extLst>
                </a:gridCol>
                <a:gridCol w="2349955">
                  <a:extLst>
                    <a:ext uri="{9D8B030D-6E8A-4147-A177-3AD203B41FA5}">
                      <a16:colId xmlns:a16="http://schemas.microsoft.com/office/drawing/2014/main" val="20001"/>
                    </a:ext>
                  </a:extLst>
                </a:gridCol>
              </a:tblGrid>
              <a:tr h="671678">
                <a:tc>
                  <a:txBody>
                    <a:bodyPr/>
                    <a:lstStyle>
                      <a:lvl1pPr marL="0" algn="l" rtl="0" eaLnBrk="1" latinLnBrk="0" hangingPunct="1">
                        <a:defRPr kumimoji="0" kern="1200">
                          <a:solidFill>
                            <a:schemeClr val="tx1"/>
                          </a:solidFill>
                          <a:latin typeface="Corbel"/>
                        </a:defRPr>
                      </a:lvl1pPr>
                      <a:lvl2pPr marL="457200" algn="l" rtl="0" eaLnBrk="1" latinLnBrk="0" hangingPunct="1">
                        <a:defRPr kumimoji="0" kern="1200">
                          <a:solidFill>
                            <a:schemeClr val="tx1"/>
                          </a:solidFill>
                          <a:latin typeface="Corbel"/>
                        </a:defRPr>
                      </a:lvl2pPr>
                      <a:lvl3pPr marL="914400" algn="l" rtl="0" eaLnBrk="1" latinLnBrk="0" hangingPunct="1">
                        <a:defRPr kumimoji="0" kern="1200">
                          <a:solidFill>
                            <a:schemeClr val="tx1"/>
                          </a:solidFill>
                          <a:latin typeface="Corbel"/>
                        </a:defRPr>
                      </a:lvl3pPr>
                      <a:lvl4pPr marL="1371600" algn="l" rtl="0" eaLnBrk="1" latinLnBrk="0" hangingPunct="1">
                        <a:defRPr kumimoji="0" kern="1200">
                          <a:solidFill>
                            <a:schemeClr val="tx1"/>
                          </a:solidFill>
                          <a:latin typeface="Corbel"/>
                        </a:defRPr>
                      </a:lvl4pPr>
                      <a:lvl5pPr marL="1828800" algn="l" rtl="0" eaLnBrk="1" latinLnBrk="0" hangingPunct="1">
                        <a:defRPr kumimoji="0" kern="1200">
                          <a:solidFill>
                            <a:schemeClr val="tx1"/>
                          </a:solidFill>
                          <a:latin typeface="Corbel"/>
                        </a:defRPr>
                      </a:lvl5pPr>
                      <a:lvl6pPr marL="2286000" algn="l" rtl="0" eaLnBrk="1" latinLnBrk="0" hangingPunct="1">
                        <a:defRPr kumimoji="0" kern="1200">
                          <a:solidFill>
                            <a:schemeClr val="tx1"/>
                          </a:solidFill>
                          <a:latin typeface="Corbel"/>
                        </a:defRPr>
                      </a:lvl6pPr>
                      <a:lvl7pPr marL="2743200" algn="l" rtl="0" eaLnBrk="1" latinLnBrk="0" hangingPunct="1">
                        <a:defRPr kumimoji="0" kern="1200">
                          <a:solidFill>
                            <a:schemeClr val="tx1"/>
                          </a:solidFill>
                          <a:latin typeface="Corbel"/>
                        </a:defRPr>
                      </a:lvl7pPr>
                      <a:lvl8pPr marL="3200400" algn="l" rtl="0" eaLnBrk="1" latinLnBrk="0" hangingPunct="1">
                        <a:defRPr kumimoji="0" kern="1200">
                          <a:solidFill>
                            <a:schemeClr val="tx1"/>
                          </a:solidFill>
                          <a:latin typeface="Corbel"/>
                        </a:defRPr>
                      </a:lvl8pPr>
                      <a:lvl9pPr marL="3657600" algn="l" rtl="0" eaLnBrk="1" latinLnBrk="0" hangingPunct="1">
                        <a:defRPr kumimoji="0" kern="1200">
                          <a:solidFill>
                            <a:schemeClr val="tx1"/>
                          </a:solidFill>
                          <a:latin typeface="Corbe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Copperplate Gothic Bold" pitchFamily="34" charset="0"/>
                          <a:ea typeface="MS PGothic" pitchFamily="34" charset="-128"/>
                        </a:rPr>
                        <a:t>Area of Study</a:t>
                      </a:r>
                    </a:p>
                  </a:txBody>
                  <a:tcPr marL="111038" marR="11103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FFB91D"/>
                    </a:solidFill>
                  </a:tcPr>
                </a:tc>
                <a:tc>
                  <a:txBody>
                    <a:bodyPr/>
                    <a:lstStyle>
                      <a:lvl1pPr marL="0" algn="l" rtl="0" eaLnBrk="1" latinLnBrk="0" hangingPunct="1">
                        <a:defRPr kumimoji="0" kern="1200">
                          <a:solidFill>
                            <a:schemeClr val="tx1"/>
                          </a:solidFill>
                          <a:latin typeface="Corbel"/>
                        </a:defRPr>
                      </a:lvl1pPr>
                      <a:lvl2pPr marL="457200" algn="l" rtl="0" eaLnBrk="1" latinLnBrk="0" hangingPunct="1">
                        <a:defRPr kumimoji="0" kern="1200">
                          <a:solidFill>
                            <a:schemeClr val="tx1"/>
                          </a:solidFill>
                          <a:latin typeface="Corbel"/>
                        </a:defRPr>
                      </a:lvl2pPr>
                      <a:lvl3pPr marL="914400" algn="l" rtl="0" eaLnBrk="1" latinLnBrk="0" hangingPunct="1">
                        <a:defRPr kumimoji="0" kern="1200">
                          <a:solidFill>
                            <a:schemeClr val="tx1"/>
                          </a:solidFill>
                          <a:latin typeface="Corbel"/>
                        </a:defRPr>
                      </a:lvl3pPr>
                      <a:lvl4pPr marL="1371600" algn="l" rtl="0" eaLnBrk="1" latinLnBrk="0" hangingPunct="1">
                        <a:defRPr kumimoji="0" kern="1200">
                          <a:solidFill>
                            <a:schemeClr val="tx1"/>
                          </a:solidFill>
                          <a:latin typeface="Corbel"/>
                        </a:defRPr>
                      </a:lvl4pPr>
                      <a:lvl5pPr marL="1828800" algn="l" rtl="0" eaLnBrk="1" latinLnBrk="0" hangingPunct="1">
                        <a:defRPr kumimoji="0" kern="1200">
                          <a:solidFill>
                            <a:schemeClr val="tx1"/>
                          </a:solidFill>
                          <a:latin typeface="Corbel"/>
                        </a:defRPr>
                      </a:lvl5pPr>
                      <a:lvl6pPr marL="2286000" algn="l" rtl="0" eaLnBrk="1" latinLnBrk="0" hangingPunct="1">
                        <a:defRPr kumimoji="0" kern="1200">
                          <a:solidFill>
                            <a:schemeClr val="tx1"/>
                          </a:solidFill>
                          <a:latin typeface="Corbel"/>
                        </a:defRPr>
                      </a:lvl6pPr>
                      <a:lvl7pPr marL="2743200" algn="l" rtl="0" eaLnBrk="1" latinLnBrk="0" hangingPunct="1">
                        <a:defRPr kumimoji="0" kern="1200">
                          <a:solidFill>
                            <a:schemeClr val="tx1"/>
                          </a:solidFill>
                          <a:latin typeface="Corbel"/>
                        </a:defRPr>
                      </a:lvl7pPr>
                      <a:lvl8pPr marL="3200400" algn="l" rtl="0" eaLnBrk="1" latinLnBrk="0" hangingPunct="1">
                        <a:defRPr kumimoji="0" kern="1200">
                          <a:solidFill>
                            <a:schemeClr val="tx1"/>
                          </a:solidFill>
                          <a:latin typeface="Corbel"/>
                        </a:defRPr>
                      </a:lvl8pPr>
                      <a:lvl9pPr marL="3657600" algn="l" rtl="0" eaLnBrk="1" latinLnBrk="0" hangingPunct="1">
                        <a:defRPr kumimoji="0" kern="1200">
                          <a:solidFill>
                            <a:schemeClr val="tx1"/>
                          </a:solidFill>
                          <a:latin typeface="Corbe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Copperplate Gothic Bold" pitchFamily="34" charset="0"/>
                          <a:ea typeface="MS PGothic" pitchFamily="34" charset="-128"/>
                        </a:rPr>
                        <a:t>Required Credits</a:t>
                      </a:r>
                    </a:p>
                  </a:txBody>
                  <a:tcPr marL="111038" marR="11103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FFB91D"/>
                    </a:solidFill>
                  </a:tcPr>
                </a:tc>
                <a:extLst>
                  <a:ext uri="{0D108BD9-81ED-4DB2-BD59-A6C34878D82A}">
                    <a16:rowId xmlns:a16="http://schemas.microsoft.com/office/drawing/2014/main" val="10000"/>
                  </a:ext>
                </a:extLst>
              </a:tr>
              <a:tr h="419988">
                <a:tc>
                  <a:txBody>
                    <a:bodyPr/>
                    <a:lstStyle>
                      <a:lvl1pPr marL="0" algn="l" rtl="0" eaLnBrk="1" latinLnBrk="0" hangingPunct="1">
                        <a:defRPr kumimoji="0" kern="1200">
                          <a:solidFill>
                            <a:schemeClr val="tx1"/>
                          </a:solidFill>
                          <a:latin typeface="Corbel"/>
                        </a:defRPr>
                      </a:lvl1pPr>
                      <a:lvl2pPr marL="457200" algn="l" rtl="0" eaLnBrk="1" latinLnBrk="0" hangingPunct="1">
                        <a:defRPr kumimoji="0" kern="1200">
                          <a:solidFill>
                            <a:schemeClr val="tx1"/>
                          </a:solidFill>
                          <a:latin typeface="Corbel"/>
                        </a:defRPr>
                      </a:lvl2pPr>
                      <a:lvl3pPr marL="914400" algn="l" rtl="0" eaLnBrk="1" latinLnBrk="0" hangingPunct="1">
                        <a:defRPr kumimoji="0" kern="1200">
                          <a:solidFill>
                            <a:schemeClr val="tx1"/>
                          </a:solidFill>
                          <a:latin typeface="Corbel"/>
                        </a:defRPr>
                      </a:lvl3pPr>
                      <a:lvl4pPr marL="1371600" algn="l" rtl="0" eaLnBrk="1" latinLnBrk="0" hangingPunct="1">
                        <a:defRPr kumimoji="0" kern="1200">
                          <a:solidFill>
                            <a:schemeClr val="tx1"/>
                          </a:solidFill>
                          <a:latin typeface="Corbel"/>
                        </a:defRPr>
                      </a:lvl4pPr>
                      <a:lvl5pPr marL="1828800" algn="l" rtl="0" eaLnBrk="1" latinLnBrk="0" hangingPunct="1">
                        <a:defRPr kumimoji="0" kern="1200">
                          <a:solidFill>
                            <a:schemeClr val="tx1"/>
                          </a:solidFill>
                          <a:latin typeface="Corbel"/>
                        </a:defRPr>
                      </a:lvl5pPr>
                      <a:lvl6pPr marL="2286000" algn="l" rtl="0" eaLnBrk="1" latinLnBrk="0" hangingPunct="1">
                        <a:defRPr kumimoji="0" kern="1200">
                          <a:solidFill>
                            <a:schemeClr val="tx1"/>
                          </a:solidFill>
                          <a:latin typeface="Corbel"/>
                        </a:defRPr>
                      </a:lvl6pPr>
                      <a:lvl7pPr marL="2743200" algn="l" rtl="0" eaLnBrk="1" latinLnBrk="0" hangingPunct="1">
                        <a:defRPr kumimoji="0" kern="1200">
                          <a:solidFill>
                            <a:schemeClr val="tx1"/>
                          </a:solidFill>
                          <a:latin typeface="Corbel"/>
                        </a:defRPr>
                      </a:lvl7pPr>
                      <a:lvl8pPr marL="3200400" algn="l" rtl="0" eaLnBrk="1" latinLnBrk="0" hangingPunct="1">
                        <a:defRPr kumimoji="0" kern="1200">
                          <a:solidFill>
                            <a:schemeClr val="tx1"/>
                          </a:solidFill>
                          <a:latin typeface="Corbel"/>
                        </a:defRPr>
                      </a:lvl8pPr>
                      <a:lvl9pPr marL="3657600" algn="l" rtl="0" eaLnBrk="1" latinLnBrk="0" hangingPunct="1">
                        <a:defRPr kumimoji="0" kern="1200">
                          <a:solidFill>
                            <a:schemeClr val="tx1"/>
                          </a:solidFill>
                          <a:latin typeface="Corbe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rbel" pitchFamily="34" charset="0"/>
                          <a:ea typeface="MS PGothic" pitchFamily="34" charset="-128"/>
                        </a:rPr>
                        <a:t>English/Language Arts</a:t>
                      </a:r>
                    </a:p>
                  </a:txBody>
                  <a:tcPr marL="111038" marR="11103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E6CC"/>
                    </a:solidFill>
                  </a:tcPr>
                </a:tc>
                <a:tc>
                  <a:txBody>
                    <a:bodyPr/>
                    <a:lstStyle>
                      <a:lvl1pPr marL="0" algn="l" rtl="0" eaLnBrk="1" latinLnBrk="0" hangingPunct="1">
                        <a:defRPr kumimoji="0" kern="1200">
                          <a:solidFill>
                            <a:schemeClr val="tx1"/>
                          </a:solidFill>
                          <a:latin typeface="Corbel"/>
                        </a:defRPr>
                      </a:lvl1pPr>
                      <a:lvl2pPr marL="457200" algn="l" rtl="0" eaLnBrk="1" latinLnBrk="0" hangingPunct="1">
                        <a:defRPr kumimoji="0" kern="1200">
                          <a:solidFill>
                            <a:schemeClr val="tx1"/>
                          </a:solidFill>
                          <a:latin typeface="Corbel"/>
                        </a:defRPr>
                      </a:lvl2pPr>
                      <a:lvl3pPr marL="914400" algn="l" rtl="0" eaLnBrk="1" latinLnBrk="0" hangingPunct="1">
                        <a:defRPr kumimoji="0" kern="1200">
                          <a:solidFill>
                            <a:schemeClr val="tx1"/>
                          </a:solidFill>
                          <a:latin typeface="Corbel"/>
                        </a:defRPr>
                      </a:lvl3pPr>
                      <a:lvl4pPr marL="1371600" algn="l" rtl="0" eaLnBrk="1" latinLnBrk="0" hangingPunct="1">
                        <a:defRPr kumimoji="0" kern="1200">
                          <a:solidFill>
                            <a:schemeClr val="tx1"/>
                          </a:solidFill>
                          <a:latin typeface="Corbel"/>
                        </a:defRPr>
                      </a:lvl4pPr>
                      <a:lvl5pPr marL="1828800" algn="l" rtl="0" eaLnBrk="1" latinLnBrk="0" hangingPunct="1">
                        <a:defRPr kumimoji="0" kern="1200">
                          <a:solidFill>
                            <a:schemeClr val="tx1"/>
                          </a:solidFill>
                          <a:latin typeface="Corbel"/>
                        </a:defRPr>
                      </a:lvl5pPr>
                      <a:lvl6pPr marL="2286000" algn="l" rtl="0" eaLnBrk="1" latinLnBrk="0" hangingPunct="1">
                        <a:defRPr kumimoji="0" kern="1200">
                          <a:solidFill>
                            <a:schemeClr val="tx1"/>
                          </a:solidFill>
                          <a:latin typeface="Corbel"/>
                        </a:defRPr>
                      </a:lvl6pPr>
                      <a:lvl7pPr marL="2743200" algn="l" rtl="0" eaLnBrk="1" latinLnBrk="0" hangingPunct="1">
                        <a:defRPr kumimoji="0" kern="1200">
                          <a:solidFill>
                            <a:schemeClr val="tx1"/>
                          </a:solidFill>
                          <a:latin typeface="Corbel"/>
                        </a:defRPr>
                      </a:lvl7pPr>
                      <a:lvl8pPr marL="3200400" algn="l" rtl="0" eaLnBrk="1" latinLnBrk="0" hangingPunct="1">
                        <a:defRPr kumimoji="0" kern="1200">
                          <a:solidFill>
                            <a:schemeClr val="tx1"/>
                          </a:solidFill>
                          <a:latin typeface="Corbel"/>
                        </a:defRPr>
                      </a:lvl8pPr>
                      <a:lvl9pPr marL="3657600" algn="l" rtl="0" eaLnBrk="1" latinLnBrk="0" hangingPunct="1">
                        <a:defRPr kumimoji="0" kern="1200">
                          <a:solidFill>
                            <a:schemeClr val="tx1"/>
                          </a:solidFill>
                          <a:latin typeface="Corbe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rbel" pitchFamily="34" charset="0"/>
                          <a:ea typeface="MS PGothic" pitchFamily="34" charset="-128"/>
                        </a:rPr>
                        <a:t>4 credits</a:t>
                      </a:r>
                    </a:p>
                  </a:txBody>
                  <a:tcPr marL="111038" marR="11103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E6CC"/>
                    </a:solidFill>
                  </a:tcPr>
                </a:tc>
                <a:extLst>
                  <a:ext uri="{0D108BD9-81ED-4DB2-BD59-A6C34878D82A}">
                    <a16:rowId xmlns:a16="http://schemas.microsoft.com/office/drawing/2014/main" val="10001"/>
                  </a:ext>
                </a:extLst>
              </a:tr>
              <a:tr h="419988">
                <a:tc>
                  <a:txBody>
                    <a:bodyPr/>
                    <a:lstStyle>
                      <a:lvl1pPr marL="0" algn="l" rtl="0" eaLnBrk="1" latinLnBrk="0" hangingPunct="1">
                        <a:defRPr kumimoji="0" kern="1200">
                          <a:solidFill>
                            <a:schemeClr val="tx1"/>
                          </a:solidFill>
                          <a:latin typeface="Corbel"/>
                        </a:defRPr>
                      </a:lvl1pPr>
                      <a:lvl2pPr marL="457200" algn="l" rtl="0" eaLnBrk="1" latinLnBrk="0" hangingPunct="1">
                        <a:defRPr kumimoji="0" kern="1200">
                          <a:solidFill>
                            <a:schemeClr val="tx1"/>
                          </a:solidFill>
                          <a:latin typeface="Corbel"/>
                        </a:defRPr>
                      </a:lvl2pPr>
                      <a:lvl3pPr marL="914400" algn="l" rtl="0" eaLnBrk="1" latinLnBrk="0" hangingPunct="1">
                        <a:defRPr kumimoji="0" kern="1200">
                          <a:solidFill>
                            <a:schemeClr val="tx1"/>
                          </a:solidFill>
                          <a:latin typeface="Corbel"/>
                        </a:defRPr>
                      </a:lvl3pPr>
                      <a:lvl4pPr marL="1371600" algn="l" rtl="0" eaLnBrk="1" latinLnBrk="0" hangingPunct="1">
                        <a:defRPr kumimoji="0" kern="1200">
                          <a:solidFill>
                            <a:schemeClr val="tx1"/>
                          </a:solidFill>
                          <a:latin typeface="Corbel"/>
                        </a:defRPr>
                      </a:lvl4pPr>
                      <a:lvl5pPr marL="1828800" algn="l" rtl="0" eaLnBrk="1" latinLnBrk="0" hangingPunct="1">
                        <a:defRPr kumimoji="0" kern="1200">
                          <a:solidFill>
                            <a:schemeClr val="tx1"/>
                          </a:solidFill>
                          <a:latin typeface="Corbel"/>
                        </a:defRPr>
                      </a:lvl5pPr>
                      <a:lvl6pPr marL="2286000" algn="l" rtl="0" eaLnBrk="1" latinLnBrk="0" hangingPunct="1">
                        <a:defRPr kumimoji="0" kern="1200">
                          <a:solidFill>
                            <a:schemeClr val="tx1"/>
                          </a:solidFill>
                          <a:latin typeface="Corbel"/>
                        </a:defRPr>
                      </a:lvl6pPr>
                      <a:lvl7pPr marL="2743200" algn="l" rtl="0" eaLnBrk="1" latinLnBrk="0" hangingPunct="1">
                        <a:defRPr kumimoji="0" kern="1200">
                          <a:solidFill>
                            <a:schemeClr val="tx1"/>
                          </a:solidFill>
                          <a:latin typeface="Corbel"/>
                        </a:defRPr>
                      </a:lvl7pPr>
                      <a:lvl8pPr marL="3200400" algn="l" rtl="0" eaLnBrk="1" latinLnBrk="0" hangingPunct="1">
                        <a:defRPr kumimoji="0" kern="1200">
                          <a:solidFill>
                            <a:schemeClr val="tx1"/>
                          </a:solidFill>
                          <a:latin typeface="Corbel"/>
                        </a:defRPr>
                      </a:lvl8pPr>
                      <a:lvl9pPr marL="3657600" algn="l" rtl="0" eaLnBrk="1" latinLnBrk="0" hangingPunct="1">
                        <a:defRPr kumimoji="0" kern="1200">
                          <a:solidFill>
                            <a:schemeClr val="tx1"/>
                          </a:solidFill>
                          <a:latin typeface="Corbe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orbel" pitchFamily="34" charset="0"/>
                          <a:ea typeface="MS PGothic" pitchFamily="34" charset="-128"/>
                        </a:rPr>
                        <a:t>Mathematics</a:t>
                      </a:r>
                    </a:p>
                  </a:txBody>
                  <a:tcPr marL="111038" marR="11103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3E7"/>
                    </a:solidFill>
                  </a:tcPr>
                </a:tc>
                <a:tc>
                  <a:txBody>
                    <a:bodyPr/>
                    <a:lstStyle>
                      <a:lvl1pPr marL="0" algn="l" rtl="0" eaLnBrk="1" latinLnBrk="0" hangingPunct="1">
                        <a:defRPr kumimoji="0" kern="1200">
                          <a:solidFill>
                            <a:schemeClr val="tx1"/>
                          </a:solidFill>
                          <a:latin typeface="Corbel"/>
                        </a:defRPr>
                      </a:lvl1pPr>
                      <a:lvl2pPr marL="457200" algn="l" rtl="0" eaLnBrk="1" latinLnBrk="0" hangingPunct="1">
                        <a:defRPr kumimoji="0" kern="1200">
                          <a:solidFill>
                            <a:schemeClr val="tx1"/>
                          </a:solidFill>
                          <a:latin typeface="Corbel"/>
                        </a:defRPr>
                      </a:lvl2pPr>
                      <a:lvl3pPr marL="914400" algn="l" rtl="0" eaLnBrk="1" latinLnBrk="0" hangingPunct="1">
                        <a:defRPr kumimoji="0" kern="1200">
                          <a:solidFill>
                            <a:schemeClr val="tx1"/>
                          </a:solidFill>
                          <a:latin typeface="Corbel"/>
                        </a:defRPr>
                      </a:lvl3pPr>
                      <a:lvl4pPr marL="1371600" algn="l" rtl="0" eaLnBrk="1" latinLnBrk="0" hangingPunct="1">
                        <a:defRPr kumimoji="0" kern="1200">
                          <a:solidFill>
                            <a:schemeClr val="tx1"/>
                          </a:solidFill>
                          <a:latin typeface="Corbel"/>
                        </a:defRPr>
                      </a:lvl4pPr>
                      <a:lvl5pPr marL="1828800" algn="l" rtl="0" eaLnBrk="1" latinLnBrk="0" hangingPunct="1">
                        <a:defRPr kumimoji="0" kern="1200">
                          <a:solidFill>
                            <a:schemeClr val="tx1"/>
                          </a:solidFill>
                          <a:latin typeface="Corbel"/>
                        </a:defRPr>
                      </a:lvl5pPr>
                      <a:lvl6pPr marL="2286000" algn="l" rtl="0" eaLnBrk="1" latinLnBrk="0" hangingPunct="1">
                        <a:defRPr kumimoji="0" kern="1200">
                          <a:solidFill>
                            <a:schemeClr val="tx1"/>
                          </a:solidFill>
                          <a:latin typeface="Corbel"/>
                        </a:defRPr>
                      </a:lvl6pPr>
                      <a:lvl7pPr marL="2743200" algn="l" rtl="0" eaLnBrk="1" latinLnBrk="0" hangingPunct="1">
                        <a:defRPr kumimoji="0" kern="1200">
                          <a:solidFill>
                            <a:schemeClr val="tx1"/>
                          </a:solidFill>
                          <a:latin typeface="Corbel"/>
                        </a:defRPr>
                      </a:lvl7pPr>
                      <a:lvl8pPr marL="3200400" algn="l" rtl="0" eaLnBrk="1" latinLnBrk="0" hangingPunct="1">
                        <a:defRPr kumimoji="0" kern="1200">
                          <a:solidFill>
                            <a:schemeClr val="tx1"/>
                          </a:solidFill>
                          <a:latin typeface="Corbel"/>
                        </a:defRPr>
                      </a:lvl8pPr>
                      <a:lvl9pPr marL="3657600" algn="l" rtl="0" eaLnBrk="1" latinLnBrk="0" hangingPunct="1">
                        <a:defRPr kumimoji="0" kern="1200">
                          <a:solidFill>
                            <a:schemeClr val="tx1"/>
                          </a:solidFill>
                          <a:latin typeface="Corbe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rbel" pitchFamily="34" charset="0"/>
                          <a:ea typeface="MS PGothic" pitchFamily="34" charset="-128"/>
                        </a:rPr>
                        <a:t>4 credits</a:t>
                      </a:r>
                    </a:p>
                  </a:txBody>
                  <a:tcPr marL="111038" marR="11103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3E7"/>
                    </a:solidFill>
                  </a:tcPr>
                </a:tc>
                <a:extLst>
                  <a:ext uri="{0D108BD9-81ED-4DB2-BD59-A6C34878D82A}">
                    <a16:rowId xmlns:a16="http://schemas.microsoft.com/office/drawing/2014/main" val="10002"/>
                  </a:ext>
                </a:extLst>
              </a:tr>
              <a:tr h="419988">
                <a:tc>
                  <a:txBody>
                    <a:bodyPr/>
                    <a:lstStyle>
                      <a:lvl1pPr marL="0" algn="l" rtl="0" eaLnBrk="1" latinLnBrk="0" hangingPunct="1">
                        <a:defRPr kumimoji="0" kern="1200">
                          <a:solidFill>
                            <a:schemeClr val="tx1"/>
                          </a:solidFill>
                          <a:latin typeface="Corbel"/>
                        </a:defRPr>
                      </a:lvl1pPr>
                      <a:lvl2pPr marL="457200" algn="l" rtl="0" eaLnBrk="1" latinLnBrk="0" hangingPunct="1">
                        <a:defRPr kumimoji="0" kern="1200">
                          <a:solidFill>
                            <a:schemeClr val="tx1"/>
                          </a:solidFill>
                          <a:latin typeface="Corbel"/>
                        </a:defRPr>
                      </a:lvl2pPr>
                      <a:lvl3pPr marL="914400" algn="l" rtl="0" eaLnBrk="1" latinLnBrk="0" hangingPunct="1">
                        <a:defRPr kumimoji="0" kern="1200">
                          <a:solidFill>
                            <a:schemeClr val="tx1"/>
                          </a:solidFill>
                          <a:latin typeface="Corbel"/>
                        </a:defRPr>
                      </a:lvl3pPr>
                      <a:lvl4pPr marL="1371600" algn="l" rtl="0" eaLnBrk="1" latinLnBrk="0" hangingPunct="1">
                        <a:defRPr kumimoji="0" kern="1200">
                          <a:solidFill>
                            <a:schemeClr val="tx1"/>
                          </a:solidFill>
                          <a:latin typeface="Corbel"/>
                        </a:defRPr>
                      </a:lvl4pPr>
                      <a:lvl5pPr marL="1828800" algn="l" rtl="0" eaLnBrk="1" latinLnBrk="0" hangingPunct="1">
                        <a:defRPr kumimoji="0" kern="1200">
                          <a:solidFill>
                            <a:schemeClr val="tx1"/>
                          </a:solidFill>
                          <a:latin typeface="Corbel"/>
                        </a:defRPr>
                      </a:lvl5pPr>
                      <a:lvl6pPr marL="2286000" algn="l" rtl="0" eaLnBrk="1" latinLnBrk="0" hangingPunct="1">
                        <a:defRPr kumimoji="0" kern="1200">
                          <a:solidFill>
                            <a:schemeClr val="tx1"/>
                          </a:solidFill>
                          <a:latin typeface="Corbel"/>
                        </a:defRPr>
                      </a:lvl6pPr>
                      <a:lvl7pPr marL="2743200" algn="l" rtl="0" eaLnBrk="1" latinLnBrk="0" hangingPunct="1">
                        <a:defRPr kumimoji="0" kern="1200">
                          <a:solidFill>
                            <a:schemeClr val="tx1"/>
                          </a:solidFill>
                          <a:latin typeface="Corbel"/>
                        </a:defRPr>
                      </a:lvl7pPr>
                      <a:lvl8pPr marL="3200400" algn="l" rtl="0" eaLnBrk="1" latinLnBrk="0" hangingPunct="1">
                        <a:defRPr kumimoji="0" kern="1200">
                          <a:solidFill>
                            <a:schemeClr val="tx1"/>
                          </a:solidFill>
                          <a:latin typeface="Corbel"/>
                        </a:defRPr>
                      </a:lvl8pPr>
                      <a:lvl9pPr marL="3657600" algn="l" rtl="0" eaLnBrk="1" latinLnBrk="0" hangingPunct="1">
                        <a:defRPr kumimoji="0" kern="1200">
                          <a:solidFill>
                            <a:schemeClr val="tx1"/>
                          </a:solidFill>
                          <a:latin typeface="Corbe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rbel" pitchFamily="34" charset="0"/>
                          <a:ea typeface="MS PGothic" pitchFamily="34" charset="-128"/>
                        </a:rPr>
                        <a:t>Science</a:t>
                      </a:r>
                    </a:p>
                  </a:txBody>
                  <a:tcPr marL="111038" marR="11103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E6CC"/>
                    </a:solidFill>
                  </a:tcPr>
                </a:tc>
                <a:tc>
                  <a:txBody>
                    <a:bodyPr/>
                    <a:lstStyle>
                      <a:lvl1pPr marL="0" algn="l" rtl="0" eaLnBrk="1" latinLnBrk="0" hangingPunct="1">
                        <a:defRPr kumimoji="0" kern="1200">
                          <a:solidFill>
                            <a:schemeClr val="tx1"/>
                          </a:solidFill>
                          <a:latin typeface="Corbel"/>
                        </a:defRPr>
                      </a:lvl1pPr>
                      <a:lvl2pPr marL="457200" algn="l" rtl="0" eaLnBrk="1" latinLnBrk="0" hangingPunct="1">
                        <a:defRPr kumimoji="0" kern="1200">
                          <a:solidFill>
                            <a:schemeClr val="tx1"/>
                          </a:solidFill>
                          <a:latin typeface="Corbel"/>
                        </a:defRPr>
                      </a:lvl2pPr>
                      <a:lvl3pPr marL="914400" algn="l" rtl="0" eaLnBrk="1" latinLnBrk="0" hangingPunct="1">
                        <a:defRPr kumimoji="0" kern="1200">
                          <a:solidFill>
                            <a:schemeClr val="tx1"/>
                          </a:solidFill>
                          <a:latin typeface="Corbel"/>
                        </a:defRPr>
                      </a:lvl3pPr>
                      <a:lvl4pPr marL="1371600" algn="l" rtl="0" eaLnBrk="1" latinLnBrk="0" hangingPunct="1">
                        <a:defRPr kumimoji="0" kern="1200">
                          <a:solidFill>
                            <a:schemeClr val="tx1"/>
                          </a:solidFill>
                          <a:latin typeface="Corbel"/>
                        </a:defRPr>
                      </a:lvl4pPr>
                      <a:lvl5pPr marL="1828800" algn="l" rtl="0" eaLnBrk="1" latinLnBrk="0" hangingPunct="1">
                        <a:defRPr kumimoji="0" kern="1200">
                          <a:solidFill>
                            <a:schemeClr val="tx1"/>
                          </a:solidFill>
                          <a:latin typeface="Corbel"/>
                        </a:defRPr>
                      </a:lvl5pPr>
                      <a:lvl6pPr marL="2286000" algn="l" rtl="0" eaLnBrk="1" latinLnBrk="0" hangingPunct="1">
                        <a:defRPr kumimoji="0" kern="1200">
                          <a:solidFill>
                            <a:schemeClr val="tx1"/>
                          </a:solidFill>
                          <a:latin typeface="Corbel"/>
                        </a:defRPr>
                      </a:lvl6pPr>
                      <a:lvl7pPr marL="2743200" algn="l" rtl="0" eaLnBrk="1" latinLnBrk="0" hangingPunct="1">
                        <a:defRPr kumimoji="0" kern="1200">
                          <a:solidFill>
                            <a:schemeClr val="tx1"/>
                          </a:solidFill>
                          <a:latin typeface="Corbel"/>
                        </a:defRPr>
                      </a:lvl7pPr>
                      <a:lvl8pPr marL="3200400" algn="l" rtl="0" eaLnBrk="1" latinLnBrk="0" hangingPunct="1">
                        <a:defRPr kumimoji="0" kern="1200">
                          <a:solidFill>
                            <a:schemeClr val="tx1"/>
                          </a:solidFill>
                          <a:latin typeface="Corbel"/>
                        </a:defRPr>
                      </a:lvl8pPr>
                      <a:lvl9pPr marL="3657600" algn="l" rtl="0" eaLnBrk="1" latinLnBrk="0" hangingPunct="1">
                        <a:defRPr kumimoji="0" kern="1200">
                          <a:solidFill>
                            <a:schemeClr val="tx1"/>
                          </a:solidFill>
                          <a:latin typeface="Corbe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rbel" pitchFamily="34" charset="0"/>
                          <a:ea typeface="MS PGothic" pitchFamily="34" charset="-128"/>
                        </a:rPr>
                        <a:t>4 credits</a:t>
                      </a:r>
                    </a:p>
                  </a:txBody>
                  <a:tcPr marL="111038" marR="11103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E6CC"/>
                    </a:solidFill>
                  </a:tcPr>
                </a:tc>
                <a:extLst>
                  <a:ext uri="{0D108BD9-81ED-4DB2-BD59-A6C34878D82A}">
                    <a16:rowId xmlns:a16="http://schemas.microsoft.com/office/drawing/2014/main" val="10003"/>
                  </a:ext>
                </a:extLst>
              </a:tr>
              <a:tr h="419988">
                <a:tc>
                  <a:txBody>
                    <a:bodyPr/>
                    <a:lstStyle>
                      <a:lvl1pPr marL="0" algn="l" rtl="0" eaLnBrk="1" latinLnBrk="0" hangingPunct="1">
                        <a:defRPr kumimoji="0" kern="1200">
                          <a:solidFill>
                            <a:schemeClr val="tx1"/>
                          </a:solidFill>
                          <a:latin typeface="Corbel"/>
                        </a:defRPr>
                      </a:lvl1pPr>
                      <a:lvl2pPr marL="457200" algn="l" rtl="0" eaLnBrk="1" latinLnBrk="0" hangingPunct="1">
                        <a:defRPr kumimoji="0" kern="1200">
                          <a:solidFill>
                            <a:schemeClr val="tx1"/>
                          </a:solidFill>
                          <a:latin typeface="Corbel"/>
                        </a:defRPr>
                      </a:lvl2pPr>
                      <a:lvl3pPr marL="914400" algn="l" rtl="0" eaLnBrk="1" latinLnBrk="0" hangingPunct="1">
                        <a:defRPr kumimoji="0" kern="1200">
                          <a:solidFill>
                            <a:schemeClr val="tx1"/>
                          </a:solidFill>
                          <a:latin typeface="Corbel"/>
                        </a:defRPr>
                      </a:lvl3pPr>
                      <a:lvl4pPr marL="1371600" algn="l" rtl="0" eaLnBrk="1" latinLnBrk="0" hangingPunct="1">
                        <a:defRPr kumimoji="0" kern="1200">
                          <a:solidFill>
                            <a:schemeClr val="tx1"/>
                          </a:solidFill>
                          <a:latin typeface="Corbel"/>
                        </a:defRPr>
                      </a:lvl4pPr>
                      <a:lvl5pPr marL="1828800" algn="l" rtl="0" eaLnBrk="1" latinLnBrk="0" hangingPunct="1">
                        <a:defRPr kumimoji="0" kern="1200">
                          <a:solidFill>
                            <a:schemeClr val="tx1"/>
                          </a:solidFill>
                          <a:latin typeface="Corbel"/>
                        </a:defRPr>
                      </a:lvl5pPr>
                      <a:lvl6pPr marL="2286000" algn="l" rtl="0" eaLnBrk="1" latinLnBrk="0" hangingPunct="1">
                        <a:defRPr kumimoji="0" kern="1200">
                          <a:solidFill>
                            <a:schemeClr val="tx1"/>
                          </a:solidFill>
                          <a:latin typeface="Corbel"/>
                        </a:defRPr>
                      </a:lvl6pPr>
                      <a:lvl7pPr marL="2743200" algn="l" rtl="0" eaLnBrk="1" latinLnBrk="0" hangingPunct="1">
                        <a:defRPr kumimoji="0" kern="1200">
                          <a:solidFill>
                            <a:schemeClr val="tx1"/>
                          </a:solidFill>
                          <a:latin typeface="Corbel"/>
                        </a:defRPr>
                      </a:lvl7pPr>
                      <a:lvl8pPr marL="3200400" algn="l" rtl="0" eaLnBrk="1" latinLnBrk="0" hangingPunct="1">
                        <a:defRPr kumimoji="0" kern="1200">
                          <a:solidFill>
                            <a:schemeClr val="tx1"/>
                          </a:solidFill>
                          <a:latin typeface="Corbel"/>
                        </a:defRPr>
                      </a:lvl8pPr>
                      <a:lvl9pPr marL="3657600" algn="l" rtl="0" eaLnBrk="1" latinLnBrk="0" hangingPunct="1">
                        <a:defRPr kumimoji="0" kern="1200">
                          <a:solidFill>
                            <a:schemeClr val="tx1"/>
                          </a:solidFill>
                          <a:latin typeface="Corbe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rbel" pitchFamily="34" charset="0"/>
                          <a:ea typeface="MS PGothic" pitchFamily="34" charset="-128"/>
                        </a:rPr>
                        <a:t>Social Studies</a:t>
                      </a:r>
                    </a:p>
                  </a:txBody>
                  <a:tcPr marL="111038" marR="11103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3E7"/>
                    </a:solidFill>
                  </a:tcPr>
                </a:tc>
                <a:tc>
                  <a:txBody>
                    <a:bodyPr/>
                    <a:lstStyle>
                      <a:lvl1pPr marL="0" algn="l" rtl="0" eaLnBrk="1" latinLnBrk="0" hangingPunct="1">
                        <a:defRPr kumimoji="0" kern="1200">
                          <a:solidFill>
                            <a:schemeClr val="tx1"/>
                          </a:solidFill>
                          <a:latin typeface="Corbel"/>
                        </a:defRPr>
                      </a:lvl1pPr>
                      <a:lvl2pPr marL="457200" algn="l" rtl="0" eaLnBrk="1" latinLnBrk="0" hangingPunct="1">
                        <a:defRPr kumimoji="0" kern="1200">
                          <a:solidFill>
                            <a:schemeClr val="tx1"/>
                          </a:solidFill>
                          <a:latin typeface="Corbel"/>
                        </a:defRPr>
                      </a:lvl2pPr>
                      <a:lvl3pPr marL="914400" algn="l" rtl="0" eaLnBrk="1" latinLnBrk="0" hangingPunct="1">
                        <a:defRPr kumimoji="0" kern="1200">
                          <a:solidFill>
                            <a:schemeClr val="tx1"/>
                          </a:solidFill>
                          <a:latin typeface="Corbel"/>
                        </a:defRPr>
                      </a:lvl3pPr>
                      <a:lvl4pPr marL="1371600" algn="l" rtl="0" eaLnBrk="1" latinLnBrk="0" hangingPunct="1">
                        <a:defRPr kumimoji="0" kern="1200">
                          <a:solidFill>
                            <a:schemeClr val="tx1"/>
                          </a:solidFill>
                          <a:latin typeface="Corbel"/>
                        </a:defRPr>
                      </a:lvl4pPr>
                      <a:lvl5pPr marL="1828800" algn="l" rtl="0" eaLnBrk="1" latinLnBrk="0" hangingPunct="1">
                        <a:defRPr kumimoji="0" kern="1200">
                          <a:solidFill>
                            <a:schemeClr val="tx1"/>
                          </a:solidFill>
                          <a:latin typeface="Corbel"/>
                        </a:defRPr>
                      </a:lvl5pPr>
                      <a:lvl6pPr marL="2286000" algn="l" rtl="0" eaLnBrk="1" latinLnBrk="0" hangingPunct="1">
                        <a:defRPr kumimoji="0" kern="1200">
                          <a:solidFill>
                            <a:schemeClr val="tx1"/>
                          </a:solidFill>
                          <a:latin typeface="Corbel"/>
                        </a:defRPr>
                      </a:lvl6pPr>
                      <a:lvl7pPr marL="2743200" algn="l" rtl="0" eaLnBrk="1" latinLnBrk="0" hangingPunct="1">
                        <a:defRPr kumimoji="0" kern="1200">
                          <a:solidFill>
                            <a:schemeClr val="tx1"/>
                          </a:solidFill>
                          <a:latin typeface="Corbel"/>
                        </a:defRPr>
                      </a:lvl7pPr>
                      <a:lvl8pPr marL="3200400" algn="l" rtl="0" eaLnBrk="1" latinLnBrk="0" hangingPunct="1">
                        <a:defRPr kumimoji="0" kern="1200">
                          <a:solidFill>
                            <a:schemeClr val="tx1"/>
                          </a:solidFill>
                          <a:latin typeface="Corbel"/>
                        </a:defRPr>
                      </a:lvl8pPr>
                      <a:lvl9pPr marL="3657600" algn="l" rtl="0" eaLnBrk="1" latinLnBrk="0" hangingPunct="1">
                        <a:defRPr kumimoji="0" kern="1200">
                          <a:solidFill>
                            <a:schemeClr val="tx1"/>
                          </a:solidFill>
                          <a:latin typeface="Corbe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rbel" pitchFamily="34" charset="0"/>
                          <a:ea typeface="MS PGothic" pitchFamily="34" charset="-128"/>
                        </a:rPr>
                        <a:t>3 credits</a:t>
                      </a:r>
                    </a:p>
                  </a:txBody>
                  <a:tcPr marL="111038" marR="11103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3E7"/>
                    </a:solidFill>
                  </a:tcPr>
                </a:tc>
                <a:extLst>
                  <a:ext uri="{0D108BD9-81ED-4DB2-BD59-A6C34878D82A}">
                    <a16:rowId xmlns:a16="http://schemas.microsoft.com/office/drawing/2014/main" val="10004"/>
                  </a:ext>
                </a:extLst>
              </a:tr>
              <a:tr h="419988">
                <a:tc>
                  <a:txBody>
                    <a:bodyPr/>
                    <a:lstStyle>
                      <a:lvl1pPr marL="0" algn="l" rtl="0" eaLnBrk="1" latinLnBrk="0" hangingPunct="1">
                        <a:defRPr kumimoji="0" kern="1200">
                          <a:solidFill>
                            <a:schemeClr val="tx1"/>
                          </a:solidFill>
                          <a:latin typeface="Corbel"/>
                        </a:defRPr>
                      </a:lvl1pPr>
                      <a:lvl2pPr marL="457200" algn="l" rtl="0" eaLnBrk="1" latinLnBrk="0" hangingPunct="1">
                        <a:defRPr kumimoji="0" kern="1200">
                          <a:solidFill>
                            <a:schemeClr val="tx1"/>
                          </a:solidFill>
                          <a:latin typeface="Corbel"/>
                        </a:defRPr>
                      </a:lvl2pPr>
                      <a:lvl3pPr marL="914400" algn="l" rtl="0" eaLnBrk="1" latinLnBrk="0" hangingPunct="1">
                        <a:defRPr kumimoji="0" kern="1200">
                          <a:solidFill>
                            <a:schemeClr val="tx1"/>
                          </a:solidFill>
                          <a:latin typeface="Corbel"/>
                        </a:defRPr>
                      </a:lvl3pPr>
                      <a:lvl4pPr marL="1371600" algn="l" rtl="0" eaLnBrk="1" latinLnBrk="0" hangingPunct="1">
                        <a:defRPr kumimoji="0" kern="1200">
                          <a:solidFill>
                            <a:schemeClr val="tx1"/>
                          </a:solidFill>
                          <a:latin typeface="Corbel"/>
                        </a:defRPr>
                      </a:lvl4pPr>
                      <a:lvl5pPr marL="1828800" algn="l" rtl="0" eaLnBrk="1" latinLnBrk="0" hangingPunct="1">
                        <a:defRPr kumimoji="0" kern="1200">
                          <a:solidFill>
                            <a:schemeClr val="tx1"/>
                          </a:solidFill>
                          <a:latin typeface="Corbel"/>
                        </a:defRPr>
                      </a:lvl5pPr>
                      <a:lvl6pPr marL="2286000" algn="l" rtl="0" eaLnBrk="1" latinLnBrk="0" hangingPunct="1">
                        <a:defRPr kumimoji="0" kern="1200">
                          <a:solidFill>
                            <a:schemeClr val="tx1"/>
                          </a:solidFill>
                          <a:latin typeface="Corbel"/>
                        </a:defRPr>
                      </a:lvl6pPr>
                      <a:lvl7pPr marL="2743200" algn="l" rtl="0" eaLnBrk="1" latinLnBrk="0" hangingPunct="1">
                        <a:defRPr kumimoji="0" kern="1200">
                          <a:solidFill>
                            <a:schemeClr val="tx1"/>
                          </a:solidFill>
                          <a:latin typeface="Corbel"/>
                        </a:defRPr>
                      </a:lvl7pPr>
                      <a:lvl8pPr marL="3200400" algn="l" rtl="0" eaLnBrk="1" latinLnBrk="0" hangingPunct="1">
                        <a:defRPr kumimoji="0" kern="1200">
                          <a:solidFill>
                            <a:schemeClr val="tx1"/>
                          </a:solidFill>
                          <a:latin typeface="Corbel"/>
                        </a:defRPr>
                      </a:lvl8pPr>
                      <a:lvl9pPr marL="3657600" algn="l" rtl="0" eaLnBrk="1" latinLnBrk="0" hangingPunct="1">
                        <a:defRPr kumimoji="0" kern="1200">
                          <a:solidFill>
                            <a:schemeClr val="tx1"/>
                          </a:solidFill>
                          <a:latin typeface="Corbe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rbel" pitchFamily="34" charset="0"/>
                          <a:ea typeface="MS PGothic" pitchFamily="34" charset="-128"/>
                        </a:rPr>
                        <a:t>CTAE/World Language/Fine Arts</a:t>
                      </a:r>
                    </a:p>
                  </a:txBody>
                  <a:tcPr marL="111038" marR="11103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E6CC"/>
                    </a:solidFill>
                  </a:tcPr>
                </a:tc>
                <a:tc>
                  <a:txBody>
                    <a:bodyPr/>
                    <a:lstStyle>
                      <a:lvl1pPr marL="0" algn="l" rtl="0" eaLnBrk="1" latinLnBrk="0" hangingPunct="1">
                        <a:defRPr kumimoji="0" kern="1200">
                          <a:solidFill>
                            <a:schemeClr val="tx1"/>
                          </a:solidFill>
                          <a:latin typeface="Corbel"/>
                        </a:defRPr>
                      </a:lvl1pPr>
                      <a:lvl2pPr marL="457200" algn="l" rtl="0" eaLnBrk="1" latinLnBrk="0" hangingPunct="1">
                        <a:defRPr kumimoji="0" kern="1200">
                          <a:solidFill>
                            <a:schemeClr val="tx1"/>
                          </a:solidFill>
                          <a:latin typeface="Corbel"/>
                        </a:defRPr>
                      </a:lvl2pPr>
                      <a:lvl3pPr marL="914400" algn="l" rtl="0" eaLnBrk="1" latinLnBrk="0" hangingPunct="1">
                        <a:defRPr kumimoji="0" kern="1200">
                          <a:solidFill>
                            <a:schemeClr val="tx1"/>
                          </a:solidFill>
                          <a:latin typeface="Corbel"/>
                        </a:defRPr>
                      </a:lvl3pPr>
                      <a:lvl4pPr marL="1371600" algn="l" rtl="0" eaLnBrk="1" latinLnBrk="0" hangingPunct="1">
                        <a:defRPr kumimoji="0" kern="1200">
                          <a:solidFill>
                            <a:schemeClr val="tx1"/>
                          </a:solidFill>
                          <a:latin typeface="Corbel"/>
                        </a:defRPr>
                      </a:lvl4pPr>
                      <a:lvl5pPr marL="1828800" algn="l" rtl="0" eaLnBrk="1" latinLnBrk="0" hangingPunct="1">
                        <a:defRPr kumimoji="0" kern="1200">
                          <a:solidFill>
                            <a:schemeClr val="tx1"/>
                          </a:solidFill>
                          <a:latin typeface="Corbel"/>
                        </a:defRPr>
                      </a:lvl5pPr>
                      <a:lvl6pPr marL="2286000" algn="l" rtl="0" eaLnBrk="1" latinLnBrk="0" hangingPunct="1">
                        <a:defRPr kumimoji="0" kern="1200">
                          <a:solidFill>
                            <a:schemeClr val="tx1"/>
                          </a:solidFill>
                          <a:latin typeface="Corbel"/>
                        </a:defRPr>
                      </a:lvl6pPr>
                      <a:lvl7pPr marL="2743200" algn="l" rtl="0" eaLnBrk="1" latinLnBrk="0" hangingPunct="1">
                        <a:defRPr kumimoji="0" kern="1200">
                          <a:solidFill>
                            <a:schemeClr val="tx1"/>
                          </a:solidFill>
                          <a:latin typeface="Corbel"/>
                        </a:defRPr>
                      </a:lvl7pPr>
                      <a:lvl8pPr marL="3200400" algn="l" rtl="0" eaLnBrk="1" latinLnBrk="0" hangingPunct="1">
                        <a:defRPr kumimoji="0" kern="1200">
                          <a:solidFill>
                            <a:schemeClr val="tx1"/>
                          </a:solidFill>
                          <a:latin typeface="Corbel"/>
                        </a:defRPr>
                      </a:lvl8pPr>
                      <a:lvl9pPr marL="3657600" algn="l" rtl="0" eaLnBrk="1" latinLnBrk="0" hangingPunct="1">
                        <a:defRPr kumimoji="0" kern="1200">
                          <a:solidFill>
                            <a:schemeClr val="tx1"/>
                          </a:solidFill>
                          <a:latin typeface="Corbe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rbel" pitchFamily="34" charset="0"/>
                          <a:ea typeface="MS PGothic" pitchFamily="34" charset="-128"/>
                        </a:rPr>
                        <a:t>3 credits</a:t>
                      </a:r>
                    </a:p>
                  </a:txBody>
                  <a:tcPr marL="111038" marR="11103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E6CC"/>
                    </a:solidFill>
                  </a:tcPr>
                </a:tc>
                <a:extLst>
                  <a:ext uri="{0D108BD9-81ED-4DB2-BD59-A6C34878D82A}">
                    <a16:rowId xmlns:a16="http://schemas.microsoft.com/office/drawing/2014/main" val="10005"/>
                  </a:ext>
                </a:extLst>
              </a:tr>
              <a:tr h="419988">
                <a:tc>
                  <a:txBody>
                    <a:bodyPr/>
                    <a:lstStyle>
                      <a:lvl1pPr marL="0" algn="l" rtl="0" eaLnBrk="1" latinLnBrk="0" hangingPunct="1">
                        <a:defRPr kumimoji="0" kern="1200">
                          <a:solidFill>
                            <a:schemeClr val="tx1"/>
                          </a:solidFill>
                          <a:latin typeface="Corbel"/>
                        </a:defRPr>
                      </a:lvl1pPr>
                      <a:lvl2pPr marL="457200" algn="l" rtl="0" eaLnBrk="1" latinLnBrk="0" hangingPunct="1">
                        <a:defRPr kumimoji="0" kern="1200">
                          <a:solidFill>
                            <a:schemeClr val="tx1"/>
                          </a:solidFill>
                          <a:latin typeface="Corbel"/>
                        </a:defRPr>
                      </a:lvl2pPr>
                      <a:lvl3pPr marL="914400" algn="l" rtl="0" eaLnBrk="1" latinLnBrk="0" hangingPunct="1">
                        <a:defRPr kumimoji="0" kern="1200">
                          <a:solidFill>
                            <a:schemeClr val="tx1"/>
                          </a:solidFill>
                          <a:latin typeface="Corbel"/>
                        </a:defRPr>
                      </a:lvl3pPr>
                      <a:lvl4pPr marL="1371600" algn="l" rtl="0" eaLnBrk="1" latinLnBrk="0" hangingPunct="1">
                        <a:defRPr kumimoji="0" kern="1200">
                          <a:solidFill>
                            <a:schemeClr val="tx1"/>
                          </a:solidFill>
                          <a:latin typeface="Corbel"/>
                        </a:defRPr>
                      </a:lvl4pPr>
                      <a:lvl5pPr marL="1828800" algn="l" rtl="0" eaLnBrk="1" latinLnBrk="0" hangingPunct="1">
                        <a:defRPr kumimoji="0" kern="1200">
                          <a:solidFill>
                            <a:schemeClr val="tx1"/>
                          </a:solidFill>
                          <a:latin typeface="Corbel"/>
                        </a:defRPr>
                      </a:lvl5pPr>
                      <a:lvl6pPr marL="2286000" algn="l" rtl="0" eaLnBrk="1" latinLnBrk="0" hangingPunct="1">
                        <a:defRPr kumimoji="0" kern="1200">
                          <a:solidFill>
                            <a:schemeClr val="tx1"/>
                          </a:solidFill>
                          <a:latin typeface="Corbel"/>
                        </a:defRPr>
                      </a:lvl6pPr>
                      <a:lvl7pPr marL="2743200" algn="l" rtl="0" eaLnBrk="1" latinLnBrk="0" hangingPunct="1">
                        <a:defRPr kumimoji="0" kern="1200">
                          <a:solidFill>
                            <a:schemeClr val="tx1"/>
                          </a:solidFill>
                          <a:latin typeface="Corbel"/>
                        </a:defRPr>
                      </a:lvl7pPr>
                      <a:lvl8pPr marL="3200400" algn="l" rtl="0" eaLnBrk="1" latinLnBrk="0" hangingPunct="1">
                        <a:defRPr kumimoji="0" kern="1200">
                          <a:solidFill>
                            <a:schemeClr val="tx1"/>
                          </a:solidFill>
                          <a:latin typeface="Corbel"/>
                        </a:defRPr>
                      </a:lvl8pPr>
                      <a:lvl9pPr marL="3657600" algn="l" rtl="0" eaLnBrk="1" latinLnBrk="0" hangingPunct="1">
                        <a:defRPr kumimoji="0" kern="1200">
                          <a:solidFill>
                            <a:schemeClr val="tx1"/>
                          </a:solidFill>
                          <a:latin typeface="Corbe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orbel" pitchFamily="34" charset="0"/>
                          <a:ea typeface="MS PGothic" pitchFamily="34" charset="-128"/>
                        </a:rPr>
                        <a:t>P.E. / Health</a:t>
                      </a:r>
                    </a:p>
                  </a:txBody>
                  <a:tcPr marL="111038" marR="11103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3E7"/>
                    </a:solidFill>
                  </a:tcPr>
                </a:tc>
                <a:tc>
                  <a:txBody>
                    <a:bodyPr/>
                    <a:lstStyle>
                      <a:lvl1pPr marL="0" algn="l" rtl="0" eaLnBrk="1" latinLnBrk="0" hangingPunct="1">
                        <a:defRPr kumimoji="0" kern="1200">
                          <a:solidFill>
                            <a:schemeClr val="tx1"/>
                          </a:solidFill>
                          <a:latin typeface="Corbel"/>
                        </a:defRPr>
                      </a:lvl1pPr>
                      <a:lvl2pPr marL="457200" algn="l" rtl="0" eaLnBrk="1" latinLnBrk="0" hangingPunct="1">
                        <a:defRPr kumimoji="0" kern="1200">
                          <a:solidFill>
                            <a:schemeClr val="tx1"/>
                          </a:solidFill>
                          <a:latin typeface="Corbel"/>
                        </a:defRPr>
                      </a:lvl2pPr>
                      <a:lvl3pPr marL="914400" algn="l" rtl="0" eaLnBrk="1" latinLnBrk="0" hangingPunct="1">
                        <a:defRPr kumimoji="0" kern="1200">
                          <a:solidFill>
                            <a:schemeClr val="tx1"/>
                          </a:solidFill>
                          <a:latin typeface="Corbel"/>
                        </a:defRPr>
                      </a:lvl3pPr>
                      <a:lvl4pPr marL="1371600" algn="l" rtl="0" eaLnBrk="1" latinLnBrk="0" hangingPunct="1">
                        <a:defRPr kumimoji="0" kern="1200">
                          <a:solidFill>
                            <a:schemeClr val="tx1"/>
                          </a:solidFill>
                          <a:latin typeface="Corbel"/>
                        </a:defRPr>
                      </a:lvl4pPr>
                      <a:lvl5pPr marL="1828800" algn="l" rtl="0" eaLnBrk="1" latinLnBrk="0" hangingPunct="1">
                        <a:defRPr kumimoji="0" kern="1200">
                          <a:solidFill>
                            <a:schemeClr val="tx1"/>
                          </a:solidFill>
                          <a:latin typeface="Corbel"/>
                        </a:defRPr>
                      </a:lvl5pPr>
                      <a:lvl6pPr marL="2286000" algn="l" rtl="0" eaLnBrk="1" latinLnBrk="0" hangingPunct="1">
                        <a:defRPr kumimoji="0" kern="1200">
                          <a:solidFill>
                            <a:schemeClr val="tx1"/>
                          </a:solidFill>
                          <a:latin typeface="Corbel"/>
                        </a:defRPr>
                      </a:lvl6pPr>
                      <a:lvl7pPr marL="2743200" algn="l" rtl="0" eaLnBrk="1" latinLnBrk="0" hangingPunct="1">
                        <a:defRPr kumimoji="0" kern="1200">
                          <a:solidFill>
                            <a:schemeClr val="tx1"/>
                          </a:solidFill>
                          <a:latin typeface="Corbel"/>
                        </a:defRPr>
                      </a:lvl7pPr>
                      <a:lvl8pPr marL="3200400" algn="l" rtl="0" eaLnBrk="1" latinLnBrk="0" hangingPunct="1">
                        <a:defRPr kumimoji="0" kern="1200">
                          <a:solidFill>
                            <a:schemeClr val="tx1"/>
                          </a:solidFill>
                          <a:latin typeface="Corbel"/>
                        </a:defRPr>
                      </a:lvl8pPr>
                      <a:lvl9pPr marL="3657600" algn="l" rtl="0" eaLnBrk="1" latinLnBrk="0" hangingPunct="1">
                        <a:defRPr kumimoji="0" kern="1200">
                          <a:solidFill>
                            <a:schemeClr val="tx1"/>
                          </a:solidFill>
                          <a:latin typeface="Corbe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rbel" pitchFamily="34" charset="0"/>
                          <a:ea typeface="MS PGothic" pitchFamily="34" charset="-128"/>
                        </a:rPr>
                        <a:t>1 credits</a:t>
                      </a:r>
                    </a:p>
                  </a:txBody>
                  <a:tcPr marL="111038" marR="11103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3E7"/>
                    </a:solidFill>
                  </a:tcPr>
                </a:tc>
                <a:extLst>
                  <a:ext uri="{0D108BD9-81ED-4DB2-BD59-A6C34878D82A}">
                    <a16:rowId xmlns:a16="http://schemas.microsoft.com/office/drawing/2014/main" val="10006"/>
                  </a:ext>
                </a:extLst>
              </a:tr>
              <a:tr h="419988">
                <a:tc>
                  <a:txBody>
                    <a:bodyPr/>
                    <a:lstStyle>
                      <a:lvl1pPr marL="0" algn="l" rtl="0" eaLnBrk="1" latinLnBrk="0" hangingPunct="1">
                        <a:defRPr kumimoji="0" kern="1200">
                          <a:solidFill>
                            <a:schemeClr val="tx1"/>
                          </a:solidFill>
                          <a:latin typeface="Corbel"/>
                        </a:defRPr>
                      </a:lvl1pPr>
                      <a:lvl2pPr marL="457200" algn="l" rtl="0" eaLnBrk="1" latinLnBrk="0" hangingPunct="1">
                        <a:defRPr kumimoji="0" kern="1200">
                          <a:solidFill>
                            <a:schemeClr val="tx1"/>
                          </a:solidFill>
                          <a:latin typeface="Corbel"/>
                        </a:defRPr>
                      </a:lvl2pPr>
                      <a:lvl3pPr marL="914400" algn="l" rtl="0" eaLnBrk="1" latinLnBrk="0" hangingPunct="1">
                        <a:defRPr kumimoji="0" kern="1200">
                          <a:solidFill>
                            <a:schemeClr val="tx1"/>
                          </a:solidFill>
                          <a:latin typeface="Corbel"/>
                        </a:defRPr>
                      </a:lvl3pPr>
                      <a:lvl4pPr marL="1371600" algn="l" rtl="0" eaLnBrk="1" latinLnBrk="0" hangingPunct="1">
                        <a:defRPr kumimoji="0" kern="1200">
                          <a:solidFill>
                            <a:schemeClr val="tx1"/>
                          </a:solidFill>
                          <a:latin typeface="Corbel"/>
                        </a:defRPr>
                      </a:lvl4pPr>
                      <a:lvl5pPr marL="1828800" algn="l" rtl="0" eaLnBrk="1" latinLnBrk="0" hangingPunct="1">
                        <a:defRPr kumimoji="0" kern="1200">
                          <a:solidFill>
                            <a:schemeClr val="tx1"/>
                          </a:solidFill>
                          <a:latin typeface="Corbel"/>
                        </a:defRPr>
                      </a:lvl5pPr>
                      <a:lvl6pPr marL="2286000" algn="l" rtl="0" eaLnBrk="1" latinLnBrk="0" hangingPunct="1">
                        <a:defRPr kumimoji="0" kern="1200">
                          <a:solidFill>
                            <a:schemeClr val="tx1"/>
                          </a:solidFill>
                          <a:latin typeface="Corbel"/>
                        </a:defRPr>
                      </a:lvl6pPr>
                      <a:lvl7pPr marL="2743200" algn="l" rtl="0" eaLnBrk="1" latinLnBrk="0" hangingPunct="1">
                        <a:defRPr kumimoji="0" kern="1200">
                          <a:solidFill>
                            <a:schemeClr val="tx1"/>
                          </a:solidFill>
                          <a:latin typeface="Corbel"/>
                        </a:defRPr>
                      </a:lvl7pPr>
                      <a:lvl8pPr marL="3200400" algn="l" rtl="0" eaLnBrk="1" latinLnBrk="0" hangingPunct="1">
                        <a:defRPr kumimoji="0" kern="1200">
                          <a:solidFill>
                            <a:schemeClr val="tx1"/>
                          </a:solidFill>
                          <a:latin typeface="Corbel"/>
                        </a:defRPr>
                      </a:lvl8pPr>
                      <a:lvl9pPr marL="3657600" algn="l" rtl="0" eaLnBrk="1" latinLnBrk="0" hangingPunct="1">
                        <a:defRPr kumimoji="0" kern="1200">
                          <a:solidFill>
                            <a:schemeClr val="tx1"/>
                          </a:solidFill>
                          <a:latin typeface="Corbe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orbel" pitchFamily="34" charset="0"/>
                          <a:ea typeface="MS PGothic" pitchFamily="34" charset="-128"/>
                        </a:rPr>
                        <a:t>Electives</a:t>
                      </a:r>
                    </a:p>
                  </a:txBody>
                  <a:tcPr marL="111038" marR="11103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E6CC"/>
                    </a:solidFill>
                  </a:tcPr>
                </a:tc>
                <a:tc>
                  <a:txBody>
                    <a:bodyPr/>
                    <a:lstStyle>
                      <a:lvl1pPr marL="0" algn="l" rtl="0" eaLnBrk="1" latinLnBrk="0" hangingPunct="1">
                        <a:defRPr kumimoji="0" kern="1200">
                          <a:solidFill>
                            <a:schemeClr val="tx1"/>
                          </a:solidFill>
                          <a:latin typeface="Corbel"/>
                        </a:defRPr>
                      </a:lvl1pPr>
                      <a:lvl2pPr marL="457200" algn="l" rtl="0" eaLnBrk="1" latinLnBrk="0" hangingPunct="1">
                        <a:defRPr kumimoji="0" kern="1200">
                          <a:solidFill>
                            <a:schemeClr val="tx1"/>
                          </a:solidFill>
                          <a:latin typeface="Corbel"/>
                        </a:defRPr>
                      </a:lvl2pPr>
                      <a:lvl3pPr marL="914400" algn="l" rtl="0" eaLnBrk="1" latinLnBrk="0" hangingPunct="1">
                        <a:defRPr kumimoji="0" kern="1200">
                          <a:solidFill>
                            <a:schemeClr val="tx1"/>
                          </a:solidFill>
                          <a:latin typeface="Corbel"/>
                        </a:defRPr>
                      </a:lvl3pPr>
                      <a:lvl4pPr marL="1371600" algn="l" rtl="0" eaLnBrk="1" latinLnBrk="0" hangingPunct="1">
                        <a:defRPr kumimoji="0" kern="1200">
                          <a:solidFill>
                            <a:schemeClr val="tx1"/>
                          </a:solidFill>
                          <a:latin typeface="Corbel"/>
                        </a:defRPr>
                      </a:lvl4pPr>
                      <a:lvl5pPr marL="1828800" algn="l" rtl="0" eaLnBrk="1" latinLnBrk="0" hangingPunct="1">
                        <a:defRPr kumimoji="0" kern="1200">
                          <a:solidFill>
                            <a:schemeClr val="tx1"/>
                          </a:solidFill>
                          <a:latin typeface="Corbel"/>
                        </a:defRPr>
                      </a:lvl5pPr>
                      <a:lvl6pPr marL="2286000" algn="l" rtl="0" eaLnBrk="1" latinLnBrk="0" hangingPunct="1">
                        <a:defRPr kumimoji="0" kern="1200">
                          <a:solidFill>
                            <a:schemeClr val="tx1"/>
                          </a:solidFill>
                          <a:latin typeface="Corbel"/>
                        </a:defRPr>
                      </a:lvl6pPr>
                      <a:lvl7pPr marL="2743200" algn="l" rtl="0" eaLnBrk="1" latinLnBrk="0" hangingPunct="1">
                        <a:defRPr kumimoji="0" kern="1200">
                          <a:solidFill>
                            <a:schemeClr val="tx1"/>
                          </a:solidFill>
                          <a:latin typeface="Corbel"/>
                        </a:defRPr>
                      </a:lvl7pPr>
                      <a:lvl8pPr marL="3200400" algn="l" rtl="0" eaLnBrk="1" latinLnBrk="0" hangingPunct="1">
                        <a:defRPr kumimoji="0" kern="1200">
                          <a:solidFill>
                            <a:schemeClr val="tx1"/>
                          </a:solidFill>
                          <a:latin typeface="Corbel"/>
                        </a:defRPr>
                      </a:lvl8pPr>
                      <a:lvl9pPr marL="3657600" algn="l" rtl="0" eaLnBrk="1" latinLnBrk="0" hangingPunct="1">
                        <a:defRPr kumimoji="0" kern="1200">
                          <a:solidFill>
                            <a:schemeClr val="tx1"/>
                          </a:solidFill>
                          <a:latin typeface="Corbe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rbel" pitchFamily="34" charset="0"/>
                          <a:ea typeface="MS PGothic" pitchFamily="34" charset="-128"/>
                        </a:rPr>
                        <a:t>4 credits</a:t>
                      </a:r>
                    </a:p>
                  </a:txBody>
                  <a:tcPr marL="111038" marR="11103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E6CC"/>
                    </a:solidFill>
                  </a:tcPr>
                </a:tc>
                <a:extLst>
                  <a:ext uri="{0D108BD9-81ED-4DB2-BD59-A6C34878D82A}">
                    <a16:rowId xmlns:a16="http://schemas.microsoft.com/office/drawing/2014/main" val="10007"/>
                  </a:ext>
                </a:extLst>
              </a:tr>
              <a:tr h="419988">
                <a:tc>
                  <a:txBody>
                    <a:bodyPr/>
                    <a:lstStyle>
                      <a:lvl1pPr marL="0" algn="l" rtl="0" eaLnBrk="1" latinLnBrk="0" hangingPunct="1">
                        <a:defRPr kumimoji="0" kern="1200">
                          <a:solidFill>
                            <a:schemeClr val="tx1"/>
                          </a:solidFill>
                          <a:latin typeface="Corbel"/>
                        </a:defRPr>
                      </a:lvl1pPr>
                      <a:lvl2pPr marL="457200" algn="l" rtl="0" eaLnBrk="1" latinLnBrk="0" hangingPunct="1">
                        <a:defRPr kumimoji="0" kern="1200">
                          <a:solidFill>
                            <a:schemeClr val="tx1"/>
                          </a:solidFill>
                          <a:latin typeface="Corbel"/>
                        </a:defRPr>
                      </a:lvl2pPr>
                      <a:lvl3pPr marL="914400" algn="l" rtl="0" eaLnBrk="1" latinLnBrk="0" hangingPunct="1">
                        <a:defRPr kumimoji="0" kern="1200">
                          <a:solidFill>
                            <a:schemeClr val="tx1"/>
                          </a:solidFill>
                          <a:latin typeface="Corbel"/>
                        </a:defRPr>
                      </a:lvl3pPr>
                      <a:lvl4pPr marL="1371600" algn="l" rtl="0" eaLnBrk="1" latinLnBrk="0" hangingPunct="1">
                        <a:defRPr kumimoji="0" kern="1200">
                          <a:solidFill>
                            <a:schemeClr val="tx1"/>
                          </a:solidFill>
                          <a:latin typeface="Corbel"/>
                        </a:defRPr>
                      </a:lvl4pPr>
                      <a:lvl5pPr marL="1828800" algn="l" rtl="0" eaLnBrk="1" latinLnBrk="0" hangingPunct="1">
                        <a:defRPr kumimoji="0" kern="1200">
                          <a:solidFill>
                            <a:schemeClr val="tx1"/>
                          </a:solidFill>
                          <a:latin typeface="Corbel"/>
                        </a:defRPr>
                      </a:lvl5pPr>
                      <a:lvl6pPr marL="2286000" algn="l" rtl="0" eaLnBrk="1" latinLnBrk="0" hangingPunct="1">
                        <a:defRPr kumimoji="0" kern="1200">
                          <a:solidFill>
                            <a:schemeClr val="tx1"/>
                          </a:solidFill>
                          <a:latin typeface="Corbel"/>
                        </a:defRPr>
                      </a:lvl6pPr>
                      <a:lvl7pPr marL="2743200" algn="l" rtl="0" eaLnBrk="1" latinLnBrk="0" hangingPunct="1">
                        <a:defRPr kumimoji="0" kern="1200">
                          <a:solidFill>
                            <a:schemeClr val="tx1"/>
                          </a:solidFill>
                          <a:latin typeface="Corbel"/>
                        </a:defRPr>
                      </a:lvl7pPr>
                      <a:lvl8pPr marL="3200400" algn="l" rtl="0" eaLnBrk="1" latinLnBrk="0" hangingPunct="1">
                        <a:defRPr kumimoji="0" kern="1200">
                          <a:solidFill>
                            <a:schemeClr val="tx1"/>
                          </a:solidFill>
                          <a:latin typeface="Corbel"/>
                        </a:defRPr>
                      </a:lvl8pPr>
                      <a:lvl9pPr marL="3657600" algn="l" rtl="0" eaLnBrk="1" latinLnBrk="0" hangingPunct="1">
                        <a:defRPr kumimoji="0" kern="1200">
                          <a:solidFill>
                            <a:schemeClr val="tx1"/>
                          </a:solidFill>
                          <a:latin typeface="Corbe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orbel" pitchFamily="34" charset="0"/>
                          <a:ea typeface="MS PGothic" pitchFamily="34" charset="-128"/>
                        </a:rPr>
                        <a:t>TOTAL CREDITS:</a:t>
                      </a:r>
                    </a:p>
                  </a:txBody>
                  <a:tcPr marL="111038" marR="11103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3E7"/>
                    </a:solidFill>
                  </a:tcPr>
                </a:tc>
                <a:tc>
                  <a:txBody>
                    <a:bodyPr/>
                    <a:lstStyle>
                      <a:lvl1pPr marL="0" algn="l" rtl="0" eaLnBrk="1" latinLnBrk="0" hangingPunct="1">
                        <a:defRPr kumimoji="0" kern="1200">
                          <a:solidFill>
                            <a:schemeClr val="tx1"/>
                          </a:solidFill>
                          <a:latin typeface="Corbel"/>
                        </a:defRPr>
                      </a:lvl1pPr>
                      <a:lvl2pPr marL="457200" algn="l" rtl="0" eaLnBrk="1" latinLnBrk="0" hangingPunct="1">
                        <a:defRPr kumimoji="0" kern="1200">
                          <a:solidFill>
                            <a:schemeClr val="tx1"/>
                          </a:solidFill>
                          <a:latin typeface="Corbel"/>
                        </a:defRPr>
                      </a:lvl2pPr>
                      <a:lvl3pPr marL="914400" algn="l" rtl="0" eaLnBrk="1" latinLnBrk="0" hangingPunct="1">
                        <a:defRPr kumimoji="0" kern="1200">
                          <a:solidFill>
                            <a:schemeClr val="tx1"/>
                          </a:solidFill>
                          <a:latin typeface="Corbel"/>
                        </a:defRPr>
                      </a:lvl3pPr>
                      <a:lvl4pPr marL="1371600" algn="l" rtl="0" eaLnBrk="1" latinLnBrk="0" hangingPunct="1">
                        <a:defRPr kumimoji="0" kern="1200">
                          <a:solidFill>
                            <a:schemeClr val="tx1"/>
                          </a:solidFill>
                          <a:latin typeface="Corbel"/>
                        </a:defRPr>
                      </a:lvl4pPr>
                      <a:lvl5pPr marL="1828800" algn="l" rtl="0" eaLnBrk="1" latinLnBrk="0" hangingPunct="1">
                        <a:defRPr kumimoji="0" kern="1200">
                          <a:solidFill>
                            <a:schemeClr val="tx1"/>
                          </a:solidFill>
                          <a:latin typeface="Corbel"/>
                        </a:defRPr>
                      </a:lvl5pPr>
                      <a:lvl6pPr marL="2286000" algn="l" rtl="0" eaLnBrk="1" latinLnBrk="0" hangingPunct="1">
                        <a:defRPr kumimoji="0" kern="1200">
                          <a:solidFill>
                            <a:schemeClr val="tx1"/>
                          </a:solidFill>
                          <a:latin typeface="Corbel"/>
                        </a:defRPr>
                      </a:lvl6pPr>
                      <a:lvl7pPr marL="2743200" algn="l" rtl="0" eaLnBrk="1" latinLnBrk="0" hangingPunct="1">
                        <a:defRPr kumimoji="0" kern="1200">
                          <a:solidFill>
                            <a:schemeClr val="tx1"/>
                          </a:solidFill>
                          <a:latin typeface="Corbel"/>
                        </a:defRPr>
                      </a:lvl7pPr>
                      <a:lvl8pPr marL="3200400" algn="l" rtl="0" eaLnBrk="1" latinLnBrk="0" hangingPunct="1">
                        <a:defRPr kumimoji="0" kern="1200">
                          <a:solidFill>
                            <a:schemeClr val="tx1"/>
                          </a:solidFill>
                          <a:latin typeface="Corbel"/>
                        </a:defRPr>
                      </a:lvl8pPr>
                      <a:lvl9pPr marL="3657600" algn="l" rtl="0" eaLnBrk="1" latinLnBrk="0" hangingPunct="1">
                        <a:defRPr kumimoji="0" kern="1200">
                          <a:solidFill>
                            <a:schemeClr val="tx1"/>
                          </a:solidFill>
                          <a:latin typeface="Corbe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FF0000"/>
                          </a:solidFill>
                          <a:effectLst/>
                          <a:latin typeface="Corbel" pitchFamily="34" charset="0"/>
                          <a:ea typeface="MS PGothic" pitchFamily="34" charset="-128"/>
                        </a:rPr>
                        <a:t>23 credits</a:t>
                      </a:r>
                    </a:p>
                  </a:txBody>
                  <a:tcPr marL="111038" marR="11103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FF3E7"/>
                    </a:solidFill>
                  </a:tcPr>
                </a:tc>
                <a:extLst>
                  <a:ext uri="{0D108BD9-81ED-4DB2-BD59-A6C34878D82A}">
                    <a16:rowId xmlns:a16="http://schemas.microsoft.com/office/drawing/2014/main" val="10008"/>
                  </a:ext>
                </a:extLst>
              </a:tr>
            </a:tbl>
          </a:graphicData>
        </a:graphic>
      </p:graphicFrame>
      <p:sp>
        <p:nvSpPr>
          <p:cNvPr id="7" name="Title 1"/>
          <p:cNvSpPr>
            <a:spLocks noGrp="1"/>
          </p:cNvSpPr>
          <p:nvPr>
            <p:ph type="title"/>
          </p:nvPr>
        </p:nvSpPr>
        <p:spPr>
          <a:xfrm>
            <a:off x="762000" y="304800"/>
            <a:ext cx="7620000" cy="827088"/>
          </a:xfrm>
        </p:spPr>
        <p:txBody>
          <a:bodyPr>
            <a:normAutofit fontScale="90000"/>
          </a:bodyPr>
          <a:lstStyle/>
          <a:p>
            <a:pPr algn="ctr"/>
            <a:r>
              <a:rPr lang="en-US" dirty="0" smtClean="0">
                <a:latin typeface="Century"/>
                <a:cs typeface="Century"/>
              </a:rPr>
              <a:t>Gwinnett County School System </a:t>
            </a:r>
            <a:br>
              <a:rPr lang="en-US" dirty="0" smtClean="0">
                <a:latin typeface="Century"/>
                <a:cs typeface="Century"/>
              </a:rPr>
            </a:br>
            <a:r>
              <a:rPr lang="en-US" dirty="0" smtClean="0">
                <a:latin typeface="Century"/>
                <a:cs typeface="Century"/>
              </a:rPr>
              <a:t>Graduation Requirements</a:t>
            </a:r>
            <a:endParaRPr lang="en-US" dirty="0">
              <a:latin typeface="Century"/>
              <a:cs typeface="Century"/>
            </a:endParaRPr>
          </a:p>
        </p:txBody>
      </p:sp>
    </p:spTree>
    <p:extLst>
      <p:ext uri="{BB962C8B-B14F-4D97-AF65-F5344CB8AC3E}">
        <p14:creationId xmlns:p14="http://schemas.microsoft.com/office/powerpoint/2010/main" val="1820882301"/>
      </p:ext>
    </p:extLst>
  </p:cSld>
  <p:clrMapOvr>
    <a:masterClrMapping/>
  </p:clrMapOvr>
  <p:transition spd="slow" advTm="2666">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838200"/>
            <a:ext cx="4495800" cy="5181600"/>
          </a:xfrm>
          <a:prstGeom prst="rect">
            <a:avLst/>
          </a:prstGeom>
        </p:spPr>
      </p:pic>
    </p:spTree>
    <p:extLst>
      <p:ext uri="{BB962C8B-B14F-4D97-AF65-F5344CB8AC3E}">
        <p14:creationId xmlns:p14="http://schemas.microsoft.com/office/powerpoint/2010/main" val="1062483771"/>
      </p:ext>
    </p:extLst>
  </p:cSld>
  <p:clrMapOvr>
    <a:masterClrMapping/>
  </p:clrMapOvr>
  <p:transition spd="slow" advTm="2666">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175" y="2057400"/>
            <a:ext cx="8696275" cy="2218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3048802"/>
      </p:ext>
    </p:extLst>
  </p:cSld>
  <p:clrMapOvr>
    <a:masterClrMapping/>
  </p:clrMapOvr>
  <p:transition spd="slow" advTm="2666">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1"/>
          </p:nvPr>
        </p:nvSpPr>
        <p:spPr>
          <a:noFill/>
        </p:spPr>
        <p:txBody>
          <a:bodyPr>
            <a:normAutofit fontScale="85000" lnSpcReduction="20000"/>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80A9374-C6E6-418E-8627-F9F381E31F9D}" type="slidenum">
              <a:rPr lang="en-US" sz="1400" smtClean="0">
                <a:solidFill>
                  <a:prstClr val="white"/>
                </a:solidFill>
              </a:rPr>
              <a:pPr eaLnBrk="1" hangingPunct="1"/>
              <a:t>9</a:t>
            </a:fld>
            <a:endParaRPr lang="en-US" sz="1400" smtClean="0">
              <a:solidFill>
                <a:prstClr val="white"/>
              </a:solidFill>
            </a:endParaRPr>
          </a:p>
        </p:txBody>
      </p:sp>
      <p:sp>
        <p:nvSpPr>
          <p:cNvPr id="11267" name="Text Box 4"/>
          <p:cNvSpPr txBox="1">
            <a:spLocks noChangeArrowheads="1"/>
          </p:cNvSpPr>
          <p:nvPr/>
        </p:nvSpPr>
        <p:spPr bwMode="auto">
          <a:xfrm>
            <a:off x="1143000" y="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solidFill>
                <a:prstClr val="white"/>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847" y="1600200"/>
            <a:ext cx="8738792"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6590448"/>
      </p:ext>
    </p:extLst>
  </p:cSld>
  <p:clrMapOvr>
    <a:masterClrMapping/>
  </p:clrMapOvr>
  <p:transition spd="slow" advTm="2666">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TC101790491[[fn=Mylar]]</Template>
  <TotalTime>4413</TotalTime>
  <Words>1081</Words>
  <Application>Microsoft Office PowerPoint</Application>
  <PresentationFormat>On-screen Show (4:3)</PresentationFormat>
  <Paragraphs>276</Paragraphs>
  <Slides>34</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34</vt:i4>
      </vt:variant>
    </vt:vector>
  </HeadingPairs>
  <TitlesOfParts>
    <vt:vector size="47" baseType="lpstr">
      <vt:lpstr>MS PGothic</vt:lpstr>
      <vt:lpstr>Arial</vt:lpstr>
      <vt:lpstr>Batang</vt:lpstr>
      <vt:lpstr>Calibri</vt:lpstr>
      <vt:lpstr>Cambria</vt:lpstr>
      <vt:lpstr>Century</vt:lpstr>
      <vt:lpstr>Copperplate Gothic Bold</vt:lpstr>
      <vt:lpstr>Corbel</vt:lpstr>
      <vt:lpstr>Tahoma</vt:lpstr>
      <vt:lpstr>Times New Roman</vt:lpstr>
      <vt:lpstr>Tunga</vt:lpstr>
      <vt:lpstr>Wingdings</vt:lpstr>
      <vt:lpstr>Mylar</vt:lpstr>
      <vt:lpstr>Senior Core Curriculum  Class of 2019</vt:lpstr>
      <vt:lpstr>SHS Counseling Staff</vt:lpstr>
      <vt:lpstr>Objectives</vt:lpstr>
      <vt:lpstr>PreTest</vt:lpstr>
      <vt:lpstr>SENIOR SPONSORS</vt:lpstr>
      <vt:lpstr>Gwinnett County School System  Graduation Requirements</vt:lpstr>
      <vt:lpstr>PowerPoint Presentation</vt:lpstr>
      <vt:lpstr>PowerPoint Presentation</vt:lpstr>
      <vt:lpstr>PowerPoint Presentation</vt:lpstr>
      <vt:lpstr>PowerPoint Presentation</vt:lpstr>
      <vt:lpstr>Do You Need to Make Up Classes?</vt:lpstr>
      <vt:lpstr>Do You Need to Make Up Classes?</vt:lpstr>
      <vt:lpstr>Testing Requirements</vt:lpstr>
      <vt:lpstr>AP TESTING</vt:lpstr>
      <vt:lpstr>Options After High School</vt:lpstr>
      <vt:lpstr>Where Should I Apply to College?</vt:lpstr>
      <vt:lpstr>How Do I Apply for College?</vt:lpstr>
      <vt:lpstr>GA Futures</vt:lpstr>
      <vt:lpstr>How Do I Apply for College?</vt:lpstr>
      <vt:lpstr>Campus Visits</vt:lpstr>
      <vt:lpstr>Need a Recommendation?? </vt:lpstr>
      <vt:lpstr>College Entrance Exams</vt:lpstr>
      <vt:lpstr>College Entrance Exams</vt:lpstr>
      <vt:lpstr>College Entrance Exams</vt:lpstr>
      <vt:lpstr> Other College Entrance Exams &amp; Military Exam</vt:lpstr>
      <vt:lpstr>Paying for College</vt:lpstr>
      <vt:lpstr>FAFSA</vt:lpstr>
      <vt:lpstr>Scholarships</vt:lpstr>
      <vt:lpstr>HOPE Scholarship</vt:lpstr>
      <vt:lpstr>Zell Miller Scholarship</vt:lpstr>
      <vt:lpstr>Reminders</vt:lpstr>
      <vt:lpstr>Important Dates to Remember</vt:lpstr>
      <vt:lpstr>QUESTIONS</vt:lpstr>
      <vt:lpstr>Congratulations  Class of 2019</vt:lpstr>
    </vt:vector>
  </TitlesOfParts>
  <Company>GCPS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Parents &amp; Seniors</dc:title>
  <dc:creator>GCPS</dc:creator>
  <cp:lastModifiedBy>Crumbley, DiNaia</cp:lastModifiedBy>
  <cp:revision>196</cp:revision>
  <cp:lastPrinted>2014-09-22T19:42:46Z</cp:lastPrinted>
  <dcterms:created xsi:type="dcterms:W3CDTF">2004-08-30T18:08:47Z</dcterms:created>
  <dcterms:modified xsi:type="dcterms:W3CDTF">2018-09-11T11:49:45Z</dcterms:modified>
</cp:coreProperties>
</file>